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333" r:id="rId3"/>
    <p:sldId id="265" r:id="rId4"/>
    <p:sldId id="337" r:id="rId5"/>
    <p:sldId id="314" r:id="rId6"/>
    <p:sldId id="315" r:id="rId7"/>
    <p:sldId id="316" r:id="rId8"/>
    <p:sldId id="319" r:id="rId9"/>
    <p:sldId id="324" r:id="rId10"/>
    <p:sldId id="328" r:id="rId11"/>
    <p:sldId id="297" r:id="rId12"/>
    <p:sldId id="346" r:id="rId13"/>
    <p:sldId id="347" r:id="rId14"/>
    <p:sldId id="298" r:id="rId15"/>
    <p:sldId id="299" r:id="rId16"/>
    <p:sldId id="309" r:id="rId17"/>
    <p:sldId id="354" r:id="rId18"/>
    <p:sldId id="317" r:id="rId19"/>
    <p:sldId id="326" r:id="rId20"/>
    <p:sldId id="266" r:id="rId21"/>
    <p:sldId id="300" r:id="rId22"/>
    <p:sldId id="329" r:id="rId23"/>
    <p:sldId id="318" r:id="rId24"/>
    <p:sldId id="332" r:id="rId25"/>
    <p:sldId id="330" r:id="rId26"/>
    <p:sldId id="267" r:id="rId27"/>
    <p:sldId id="331" r:id="rId28"/>
    <p:sldId id="349" r:id="rId29"/>
    <p:sldId id="353" r:id="rId30"/>
    <p:sldId id="348" r:id="rId31"/>
    <p:sldId id="350" r:id="rId32"/>
    <p:sldId id="351" r:id="rId33"/>
    <p:sldId id="268" r:id="rId34"/>
    <p:sldId id="310" r:id="rId35"/>
    <p:sldId id="360" r:id="rId36"/>
    <p:sldId id="359" r:id="rId37"/>
    <p:sldId id="269" r:id="rId38"/>
    <p:sldId id="357" r:id="rId39"/>
    <p:sldId id="358" r:id="rId40"/>
    <p:sldId id="323" r:id="rId41"/>
    <p:sldId id="311" r:id="rId42"/>
    <p:sldId id="327" r:id="rId43"/>
    <p:sldId id="270" r:id="rId44"/>
    <p:sldId id="312" r:id="rId45"/>
    <p:sldId id="355" r:id="rId46"/>
    <p:sldId id="335" r:id="rId47"/>
    <p:sldId id="334" r:id="rId48"/>
    <p:sldId id="352" r:id="rId49"/>
    <p:sldId id="271" r:id="rId50"/>
    <p:sldId id="367" r:id="rId51"/>
    <p:sldId id="313" r:id="rId52"/>
    <p:sldId id="366" r:id="rId53"/>
    <p:sldId id="320" r:id="rId54"/>
    <p:sldId id="272" r:id="rId55"/>
    <p:sldId id="273" r:id="rId56"/>
    <p:sldId id="325" r:id="rId57"/>
    <p:sldId id="361" r:id="rId58"/>
    <p:sldId id="363" r:id="rId59"/>
    <p:sldId id="336" r:id="rId60"/>
    <p:sldId id="274" r:id="rId61"/>
    <p:sldId id="275" r:id="rId62"/>
    <p:sldId id="321" r:id="rId63"/>
    <p:sldId id="339" r:id="rId64"/>
    <p:sldId id="277" r:id="rId65"/>
    <p:sldId id="278" r:id="rId66"/>
    <p:sldId id="356" r:id="rId67"/>
    <p:sldId id="364" r:id="rId68"/>
    <p:sldId id="341" r:id="rId69"/>
    <p:sldId id="342" r:id="rId70"/>
    <p:sldId id="343" r:id="rId71"/>
    <p:sldId id="344" r:id="rId72"/>
    <p:sldId id="345" r:id="rId73"/>
  </p:sldIdLst>
  <p:sldSz cx="9144000" cy="6858000" type="screen4x3"/>
  <p:notesSz cx="6858000" cy="9144000"/>
  <p:custDataLst>
    <p:tags r:id="rId75"/>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5050"/>
    <a:srgbClr val="000066"/>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1048" autoAdjust="0"/>
  </p:normalViewPr>
  <p:slideViewPr>
    <p:cSldViewPr>
      <p:cViewPr varScale="1">
        <p:scale>
          <a:sx n="67" d="100"/>
          <a:sy n="67" d="100"/>
        </p:scale>
        <p:origin x="618"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S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848C3E7-05C4-4FAA-B133-510550FA7154}" type="datetimeFigureOut">
              <a:rPr lang="en-US"/>
              <a:pPr>
                <a:defRPr/>
              </a:pPr>
              <a:t>10/24/2025</a:t>
            </a:fld>
            <a:endParaRPr lang="en-S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SG"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S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209876D-A6EE-4E01-8E57-4DB34C879D5E}" type="slidenum">
              <a:rPr lang="en-SG"/>
              <a:pPr>
                <a:defRPr/>
              </a:pPr>
              <a:t>‹#›</a:t>
            </a:fld>
            <a:endParaRPr lang="en-SG"/>
          </a:p>
        </p:txBody>
      </p:sp>
    </p:spTree>
    <p:extLst>
      <p:ext uri="{BB962C8B-B14F-4D97-AF65-F5344CB8AC3E}">
        <p14:creationId xmlns:p14="http://schemas.microsoft.com/office/powerpoint/2010/main" val="32196117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CDB5CE-CCA2-4677-8F9C-8A12400AC85A}" type="slidenum">
              <a:rPr lang="en-SG" sz="1200" smtClean="0"/>
              <a:pPr eaLnBrk="1" hangingPunct="1"/>
              <a:t>1</a:t>
            </a:fld>
            <a:endParaRPr lang="en-SG" sz="1200"/>
          </a:p>
        </p:txBody>
      </p:sp>
    </p:spTree>
    <p:extLst>
      <p:ext uri="{BB962C8B-B14F-4D97-AF65-F5344CB8AC3E}">
        <p14:creationId xmlns:p14="http://schemas.microsoft.com/office/powerpoint/2010/main" val="1372001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SG"/>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D3EA5AB-E9CE-4703-B81E-CD779C14B7F1}" type="slidenum">
              <a:rPr lang="en-SG" sz="1200" smtClean="0"/>
              <a:pPr eaLnBrk="1" hangingPunct="1"/>
              <a:t>25</a:t>
            </a:fld>
            <a:endParaRPr lang="en-SG" sz="1200"/>
          </a:p>
        </p:txBody>
      </p:sp>
    </p:spTree>
    <p:extLst>
      <p:ext uri="{BB962C8B-B14F-4D97-AF65-F5344CB8AC3E}">
        <p14:creationId xmlns:p14="http://schemas.microsoft.com/office/powerpoint/2010/main" val="376829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59399-0778-E5B7-750C-E5B14158F67E}"/>
            </a:ext>
          </a:extLst>
        </p:cNvPr>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10CD7E73-EBF0-31A1-4A7E-5622E4C854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A4EC17F5-7A7A-E16E-82B4-A17D4A0F71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p>
        </p:txBody>
      </p:sp>
      <p:sp>
        <p:nvSpPr>
          <p:cNvPr id="41988" name="Slide Number Placeholder 3">
            <a:extLst>
              <a:ext uri="{FF2B5EF4-FFF2-40B4-BE49-F238E27FC236}">
                <a16:creationId xmlns:a16="http://schemas.microsoft.com/office/drawing/2014/main" id="{B553B935-F12A-CC78-368B-7A5D3D3D11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B5CE-CCA2-4677-8F9C-8A12400AC85A}" type="slidenum">
              <a:rPr kumimoji="0" lang="en-SG"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06077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a:defRPr/>
            </a:pPr>
            <a:fld id="{8209876D-A6EE-4E01-8E57-4DB34C879D5E}" type="slidenum">
              <a:rPr lang="en-SG" smtClean="0"/>
              <a:pPr>
                <a:defRPr/>
              </a:pPr>
              <a:t>38</a:t>
            </a:fld>
            <a:endParaRPr lang="en-SG"/>
          </a:p>
        </p:txBody>
      </p:sp>
    </p:spTree>
    <p:extLst>
      <p:ext uri="{BB962C8B-B14F-4D97-AF65-F5344CB8AC3E}">
        <p14:creationId xmlns:p14="http://schemas.microsoft.com/office/powerpoint/2010/main" val="2361354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a:defRPr/>
            </a:pPr>
            <a:fld id="{8209876D-A6EE-4E01-8E57-4DB34C879D5E}" type="slidenum">
              <a:rPr lang="en-SG" smtClean="0"/>
              <a:pPr>
                <a:defRPr/>
              </a:pPr>
              <a:t>46</a:t>
            </a:fld>
            <a:endParaRPr lang="en-SG"/>
          </a:p>
        </p:txBody>
      </p:sp>
    </p:spTree>
    <p:extLst>
      <p:ext uri="{BB962C8B-B14F-4D97-AF65-F5344CB8AC3E}">
        <p14:creationId xmlns:p14="http://schemas.microsoft.com/office/powerpoint/2010/main" val="3099470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237F4-AB13-1B79-510D-C060CD6F2B92}"/>
            </a:ext>
          </a:extLst>
        </p:cNvPr>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BA2A161-91D2-7EC1-540A-19B022E453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77B50D71-D393-87FD-BE2E-B53F2C9DC4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p>
        </p:txBody>
      </p:sp>
      <p:sp>
        <p:nvSpPr>
          <p:cNvPr id="41988" name="Slide Number Placeholder 3">
            <a:extLst>
              <a:ext uri="{FF2B5EF4-FFF2-40B4-BE49-F238E27FC236}">
                <a16:creationId xmlns:a16="http://schemas.microsoft.com/office/drawing/2014/main" id="{AF79E939-63D8-5B1E-4442-FBD774D5B8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B5CE-CCA2-4677-8F9C-8A12400AC85A}" type="slidenum">
              <a:rPr kumimoji="0" lang="en-SG"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SG"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05873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C331A-58C4-89B5-4FD5-75EE901C965E}"/>
            </a:ext>
          </a:extLst>
        </p:cNvPr>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229CCC5E-0001-6CE7-A6F9-A7E8FF221C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9C0DEAD4-DA14-429C-11AC-C0C201C82A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p>
        </p:txBody>
      </p:sp>
      <p:sp>
        <p:nvSpPr>
          <p:cNvPr id="41988" name="Slide Number Placeholder 3">
            <a:extLst>
              <a:ext uri="{FF2B5EF4-FFF2-40B4-BE49-F238E27FC236}">
                <a16:creationId xmlns:a16="http://schemas.microsoft.com/office/drawing/2014/main" id="{673F6B72-3B67-965F-CDF4-A0EEC921B7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CDB5CE-CCA2-4677-8F9C-8A12400AC85A}" type="slidenum">
              <a:rPr lang="en-SG" sz="1200" smtClean="0"/>
              <a:pPr eaLnBrk="1" hangingPunct="1"/>
              <a:t>2</a:t>
            </a:fld>
            <a:endParaRPr lang="en-SG" sz="1200"/>
          </a:p>
        </p:txBody>
      </p:sp>
    </p:spTree>
    <p:extLst>
      <p:ext uri="{BB962C8B-B14F-4D97-AF65-F5344CB8AC3E}">
        <p14:creationId xmlns:p14="http://schemas.microsoft.com/office/powerpoint/2010/main" val="1298126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211FC-48E8-B38D-83E3-9C2A73985D30}"/>
            </a:ext>
          </a:extLst>
        </p:cNvPr>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9D77C128-671C-B262-D94F-E94EAA8858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2C092B7F-BB4E-197A-D9FE-B38B535DDE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p>
        </p:txBody>
      </p:sp>
      <p:sp>
        <p:nvSpPr>
          <p:cNvPr id="41988" name="Slide Number Placeholder 3">
            <a:extLst>
              <a:ext uri="{FF2B5EF4-FFF2-40B4-BE49-F238E27FC236}">
                <a16:creationId xmlns:a16="http://schemas.microsoft.com/office/drawing/2014/main" id="{F46FC183-18BE-A9F9-B78C-9FA5C35E9A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CDB5CE-CCA2-4677-8F9C-8A12400AC85A}" type="slidenum">
              <a:rPr lang="en-SG" sz="1200" smtClean="0"/>
              <a:pPr eaLnBrk="1" hangingPunct="1"/>
              <a:t>4</a:t>
            </a:fld>
            <a:endParaRPr lang="en-SG" sz="1200"/>
          </a:p>
        </p:txBody>
      </p:sp>
    </p:spTree>
    <p:extLst>
      <p:ext uri="{BB962C8B-B14F-4D97-AF65-F5344CB8AC3E}">
        <p14:creationId xmlns:p14="http://schemas.microsoft.com/office/powerpoint/2010/main" val="2133033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95905F9B-ACC3-491F-A25F-78796629E73D}" type="slidenum">
              <a:rPr lang="en-SG" smtClean="0"/>
              <a:t>10</a:t>
            </a:fld>
            <a:endParaRPr lang="en-SG"/>
          </a:p>
        </p:txBody>
      </p:sp>
    </p:spTree>
    <p:extLst>
      <p:ext uri="{BB962C8B-B14F-4D97-AF65-F5344CB8AC3E}">
        <p14:creationId xmlns:p14="http://schemas.microsoft.com/office/powerpoint/2010/main" val="1499162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a:defRPr/>
            </a:pPr>
            <a:fld id="{8209876D-A6EE-4E01-8E57-4DB34C879D5E}" type="slidenum">
              <a:rPr lang="en-SG" smtClean="0"/>
              <a:pPr>
                <a:defRPr/>
              </a:pPr>
              <a:t>12</a:t>
            </a:fld>
            <a:endParaRPr lang="en-SG"/>
          </a:p>
        </p:txBody>
      </p:sp>
    </p:spTree>
    <p:extLst>
      <p:ext uri="{BB962C8B-B14F-4D97-AF65-F5344CB8AC3E}">
        <p14:creationId xmlns:p14="http://schemas.microsoft.com/office/powerpoint/2010/main" val="1227452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SG"/>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02FAB0F-A53F-4188-BB1D-DEECFC0BC5FC}" type="slidenum">
              <a:rPr lang="en-SG" sz="1200" smtClean="0"/>
              <a:pPr eaLnBrk="1" hangingPunct="1"/>
              <a:t>21</a:t>
            </a:fld>
            <a:endParaRPr lang="en-SG" sz="1200"/>
          </a:p>
        </p:txBody>
      </p:sp>
    </p:spTree>
    <p:extLst>
      <p:ext uri="{BB962C8B-B14F-4D97-AF65-F5344CB8AC3E}">
        <p14:creationId xmlns:p14="http://schemas.microsoft.com/office/powerpoint/2010/main" val="2541252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SG"/>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02FAB0F-A53F-4188-BB1D-DEECFC0BC5FC}" type="slidenum">
              <a:rPr lang="en-SG" sz="1200" smtClean="0"/>
              <a:pPr eaLnBrk="1" hangingPunct="1"/>
              <a:t>22</a:t>
            </a:fld>
            <a:endParaRPr lang="en-SG" sz="1200"/>
          </a:p>
        </p:txBody>
      </p:sp>
    </p:spTree>
    <p:extLst>
      <p:ext uri="{BB962C8B-B14F-4D97-AF65-F5344CB8AC3E}">
        <p14:creationId xmlns:p14="http://schemas.microsoft.com/office/powerpoint/2010/main" val="2086526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SG"/>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D3EA5AB-E9CE-4703-B81E-CD779C14B7F1}" type="slidenum">
              <a:rPr lang="en-SG" sz="1200" smtClean="0"/>
              <a:pPr eaLnBrk="1" hangingPunct="1"/>
              <a:t>23</a:t>
            </a:fld>
            <a:endParaRPr lang="en-SG" sz="1200"/>
          </a:p>
        </p:txBody>
      </p:sp>
    </p:spTree>
    <p:extLst>
      <p:ext uri="{BB962C8B-B14F-4D97-AF65-F5344CB8AC3E}">
        <p14:creationId xmlns:p14="http://schemas.microsoft.com/office/powerpoint/2010/main" val="2482545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SG"/>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D3EA5AB-E9CE-4703-B81E-CD779C14B7F1}" type="slidenum">
              <a:rPr lang="en-SG" sz="1200" smtClean="0"/>
              <a:pPr eaLnBrk="1" hangingPunct="1"/>
              <a:t>24</a:t>
            </a:fld>
            <a:endParaRPr lang="en-SG" sz="1200"/>
          </a:p>
        </p:txBody>
      </p:sp>
    </p:spTree>
    <p:extLst>
      <p:ext uri="{BB962C8B-B14F-4D97-AF65-F5344CB8AC3E}">
        <p14:creationId xmlns:p14="http://schemas.microsoft.com/office/powerpoint/2010/main" val="220752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08A7BB-EF5C-4819-80BB-EB6EB6AEC625}" type="slidenum">
              <a:rPr lang="en-US"/>
              <a:pPr>
                <a:defRPr/>
              </a:pPr>
              <a:t>‹#›</a:t>
            </a:fld>
            <a:endParaRPr lang="en-US"/>
          </a:p>
        </p:txBody>
      </p:sp>
    </p:spTree>
    <p:extLst>
      <p:ext uri="{BB962C8B-B14F-4D97-AF65-F5344CB8AC3E}">
        <p14:creationId xmlns:p14="http://schemas.microsoft.com/office/powerpoint/2010/main" val="426213817"/>
      </p:ext>
    </p:extLst>
  </p:cSld>
  <p:clrMapOvr>
    <a:masterClrMapping/>
  </p:clrMapOvr>
  <p:transition>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44E264-F46F-47D7-973C-9DBA7C5B5C3E}" type="slidenum">
              <a:rPr lang="en-US"/>
              <a:pPr>
                <a:defRPr/>
              </a:pPr>
              <a:t>‹#›</a:t>
            </a:fld>
            <a:endParaRPr lang="en-US"/>
          </a:p>
        </p:txBody>
      </p:sp>
    </p:spTree>
    <p:extLst>
      <p:ext uri="{BB962C8B-B14F-4D97-AF65-F5344CB8AC3E}">
        <p14:creationId xmlns:p14="http://schemas.microsoft.com/office/powerpoint/2010/main" val="3513126891"/>
      </p:ext>
    </p:extLst>
  </p:cSld>
  <p:clrMapOvr>
    <a:masterClrMapping/>
  </p:clrMapOvr>
  <p:transition>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79B8E8-4DDE-42F0-A680-33A7611EF135}" type="slidenum">
              <a:rPr lang="en-US"/>
              <a:pPr>
                <a:defRPr/>
              </a:pPr>
              <a:t>‹#›</a:t>
            </a:fld>
            <a:endParaRPr lang="en-US"/>
          </a:p>
        </p:txBody>
      </p:sp>
    </p:spTree>
    <p:extLst>
      <p:ext uri="{BB962C8B-B14F-4D97-AF65-F5344CB8AC3E}">
        <p14:creationId xmlns:p14="http://schemas.microsoft.com/office/powerpoint/2010/main" val="580487591"/>
      </p:ext>
    </p:extLst>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38DD99-2459-4042-BA45-72C396944E1F}" type="slidenum">
              <a:rPr lang="en-US"/>
              <a:pPr>
                <a:defRPr/>
              </a:pPr>
              <a:t>‹#›</a:t>
            </a:fld>
            <a:endParaRPr lang="en-US"/>
          </a:p>
        </p:txBody>
      </p:sp>
    </p:spTree>
    <p:extLst>
      <p:ext uri="{BB962C8B-B14F-4D97-AF65-F5344CB8AC3E}">
        <p14:creationId xmlns:p14="http://schemas.microsoft.com/office/powerpoint/2010/main" val="3673401533"/>
      </p:ext>
    </p:extLst>
  </p:cSld>
  <p:clrMapOvr>
    <a:masterClrMapping/>
  </p:clrMapOvr>
  <p:transition>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FAA2BA-4045-4461-96CB-9346C64F85CD}" type="slidenum">
              <a:rPr lang="en-US"/>
              <a:pPr>
                <a:defRPr/>
              </a:pPr>
              <a:t>‹#›</a:t>
            </a:fld>
            <a:endParaRPr lang="en-US"/>
          </a:p>
        </p:txBody>
      </p:sp>
    </p:spTree>
    <p:extLst>
      <p:ext uri="{BB962C8B-B14F-4D97-AF65-F5344CB8AC3E}">
        <p14:creationId xmlns:p14="http://schemas.microsoft.com/office/powerpoint/2010/main" val="2532228537"/>
      </p:ext>
    </p:extLst>
  </p:cSld>
  <p:clrMapOvr>
    <a:masterClrMapping/>
  </p:clrMapOvr>
  <p:transition>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07530E-462E-4CCC-9160-88DAE6B402F0}" type="slidenum">
              <a:rPr lang="en-US"/>
              <a:pPr>
                <a:defRPr/>
              </a:pPr>
              <a:t>‹#›</a:t>
            </a:fld>
            <a:endParaRPr lang="en-US"/>
          </a:p>
        </p:txBody>
      </p:sp>
    </p:spTree>
    <p:extLst>
      <p:ext uri="{BB962C8B-B14F-4D97-AF65-F5344CB8AC3E}">
        <p14:creationId xmlns:p14="http://schemas.microsoft.com/office/powerpoint/2010/main" val="1097801496"/>
      </p:ext>
    </p:extLst>
  </p:cSld>
  <p:clrMapOvr>
    <a:masterClrMapping/>
  </p:clrMapOvr>
  <p:transition>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BD0058-B0EE-449F-8083-37DADB0B561A}" type="slidenum">
              <a:rPr lang="en-US"/>
              <a:pPr>
                <a:defRPr/>
              </a:pPr>
              <a:t>‹#›</a:t>
            </a:fld>
            <a:endParaRPr lang="en-US"/>
          </a:p>
        </p:txBody>
      </p:sp>
    </p:spTree>
    <p:extLst>
      <p:ext uri="{BB962C8B-B14F-4D97-AF65-F5344CB8AC3E}">
        <p14:creationId xmlns:p14="http://schemas.microsoft.com/office/powerpoint/2010/main" val="3891330201"/>
      </p:ext>
    </p:extLst>
  </p:cSld>
  <p:clrMapOvr>
    <a:masterClrMapping/>
  </p:clrMapOvr>
  <p:transition>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1275749-873D-4CA4-BEBF-6B30DBA9B51B}" type="slidenum">
              <a:rPr lang="en-US"/>
              <a:pPr>
                <a:defRPr/>
              </a:pPr>
              <a:t>‹#›</a:t>
            </a:fld>
            <a:endParaRPr lang="en-US"/>
          </a:p>
        </p:txBody>
      </p:sp>
    </p:spTree>
    <p:extLst>
      <p:ext uri="{BB962C8B-B14F-4D97-AF65-F5344CB8AC3E}">
        <p14:creationId xmlns:p14="http://schemas.microsoft.com/office/powerpoint/2010/main" val="3593434432"/>
      </p:ext>
    </p:extLst>
  </p:cSld>
  <p:clrMapOvr>
    <a:masterClrMapping/>
  </p:clrMapOvr>
  <p:transition>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E5453C-BDB6-4666-B53B-986605A0B9B6}" type="slidenum">
              <a:rPr lang="en-US"/>
              <a:pPr>
                <a:defRPr/>
              </a:pPr>
              <a:t>‹#›</a:t>
            </a:fld>
            <a:endParaRPr lang="en-US"/>
          </a:p>
        </p:txBody>
      </p:sp>
    </p:spTree>
    <p:extLst>
      <p:ext uri="{BB962C8B-B14F-4D97-AF65-F5344CB8AC3E}">
        <p14:creationId xmlns:p14="http://schemas.microsoft.com/office/powerpoint/2010/main" val="721609884"/>
      </p:ext>
    </p:extLst>
  </p:cSld>
  <p:clrMapOvr>
    <a:masterClrMapping/>
  </p:clrMapOvr>
  <p:transition>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523ECE-42E4-49E8-A776-4F0EEB480941}" type="slidenum">
              <a:rPr lang="en-US"/>
              <a:pPr>
                <a:defRPr/>
              </a:pPr>
              <a:t>‹#›</a:t>
            </a:fld>
            <a:endParaRPr lang="en-US"/>
          </a:p>
        </p:txBody>
      </p:sp>
    </p:spTree>
    <p:extLst>
      <p:ext uri="{BB962C8B-B14F-4D97-AF65-F5344CB8AC3E}">
        <p14:creationId xmlns:p14="http://schemas.microsoft.com/office/powerpoint/2010/main" val="204374161"/>
      </p:ext>
    </p:extLst>
  </p:cSld>
  <p:clrMapOvr>
    <a:masterClrMapping/>
  </p:clrMapOvr>
  <p:transition>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822D80-63A1-4219-BF1D-691735C02C03}" type="slidenum">
              <a:rPr lang="en-US"/>
              <a:pPr>
                <a:defRPr/>
              </a:pPr>
              <a:t>‹#›</a:t>
            </a:fld>
            <a:endParaRPr lang="en-US"/>
          </a:p>
        </p:txBody>
      </p:sp>
    </p:spTree>
    <p:extLst>
      <p:ext uri="{BB962C8B-B14F-4D97-AF65-F5344CB8AC3E}">
        <p14:creationId xmlns:p14="http://schemas.microsoft.com/office/powerpoint/2010/main" val="1874148798"/>
      </p:ext>
    </p:extLst>
  </p:cSld>
  <p:clrMapOvr>
    <a:masterClrMapping/>
  </p:clrMapOvr>
  <p:transition>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0F84E8B-53F4-4581-AEA8-9CA43A04D9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newsflash/>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audio" Target="../media/audio4.wav"/><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gif"/><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gif"/><Relationship Id="rId7" Type="http://schemas.openxmlformats.org/officeDocument/2006/relationships/image" Target="../media/image71.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5.gif"/></Relationships>
</file>

<file path=ppt/slides/_rels/slide5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6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2" name="Picture 4" descr="C:\WINDOWS\Profiles\Tim\My Documents\NT Survey\bibleworld.gif"/>
          <p:cNvPicPr>
            <a:picLocks noChangeAspect="1" noChangeArrowheads="1"/>
          </p:cNvPicPr>
          <p:nvPr/>
        </p:nvPicPr>
        <p:blipFill>
          <a:blip r:embed="rId3" cstate="print"/>
          <a:srcRect/>
          <a:stretch>
            <a:fillRect/>
          </a:stretch>
        </p:blipFill>
        <p:spPr bwMode="auto">
          <a:xfrm>
            <a:off x="762000" y="1600200"/>
            <a:ext cx="4953000" cy="4618038"/>
          </a:xfrm>
          <a:prstGeom prst="rect">
            <a:avLst/>
          </a:prstGeom>
          <a:ln>
            <a:noFill/>
          </a:ln>
          <a:effectLst>
            <a:softEdge rad="112500"/>
          </a:effectLst>
        </p:spPr>
      </p:pic>
      <p:sp>
        <p:nvSpPr>
          <p:cNvPr id="5" name="Rectangle 4"/>
          <p:cNvSpPr/>
          <p:nvPr/>
        </p:nvSpPr>
        <p:spPr>
          <a:xfrm>
            <a:off x="317395" y="214290"/>
            <a:ext cx="8457764" cy="1107996"/>
          </a:xfrm>
          <a:prstGeom prst="rect">
            <a:avLst/>
          </a:prstGeom>
          <a:noFill/>
        </p:spPr>
        <p:txBody>
          <a:bodyPr wrap="none">
            <a:spAutoFit/>
            <a:scene3d>
              <a:camera prst="orthographicFront"/>
              <a:lightRig rig="threePt" dir="t"/>
            </a:scene3d>
            <a:sp3d extrusionH="57150">
              <a:bevelT w="38100" h="38100"/>
            </a:sp3d>
          </a:bodyPr>
          <a:lstStyle/>
          <a:p>
            <a:pPr algn="ctr">
              <a:defRPr/>
            </a:pPr>
            <a:r>
              <a:rPr lang="en-US"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rPr>
              <a:t>New Testament Survey</a:t>
            </a:r>
          </a:p>
        </p:txBody>
      </p:sp>
      <p:pic>
        <p:nvPicPr>
          <p:cNvPr id="6" name="Picture 5" descr="Jerusalem Council.jpg"/>
          <p:cNvPicPr>
            <a:picLocks noChangeAspect="1"/>
          </p:cNvPicPr>
          <p:nvPr/>
        </p:nvPicPr>
        <p:blipFill>
          <a:blip r:embed="rId4" cstate="print"/>
          <a:stretch>
            <a:fillRect/>
          </a:stretch>
        </p:blipFill>
        <p:spPr>
          <a:xfrm>
            <a:off x="5143504" y="2000240"/>
            <a:ext cx="3643338" cy="3814119"/>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p:cNvSpPr txBox="1"/>
          <p:nvPr/>
        </p:nvSpPr>
        <p:spPr>
          <a:xfrm>
            <a:off x="1714500" y="5643563"/>
            <a:ext cx="7929563" cy="646112"/>
          </a:xfrm>
          <a:prstGeom prst="rect">
            <a:avLst/>
          </a:prstGeom>
          <a:noFill/>
        </p:spPr>
        <p:txBody>
          <a:bodyPr>
            <a:spAutoFit/>
          </a:bodyPr>
          <a:lstStyle/>
          <a:p>
            <a:pPr>
              <a:defRPr/>
            </a:pPr>
            <a:r>
              <a:rPr lang="en-US" sz="3600" b="1" dirty="0">
                <a:solidFill>
                  <a:schemeClr val="bg1"/>
                </a:solidFill>
                <a:effectLst>
                  <a:outerShdw blurRad="38100" dist="38100" dir="2700000" algn="tl">
                    <a:srgbClr val="000000">
                      <a:alpha val="43137"/>
                    </a:srgbClr>
                  </a:outerShdw>
                </a:effectLst>
                <a:latin typeface="Arial" pitchFamily="34" charset="0"/>
                <a:cs typeface="Arial" pitchFamily="34" charset="0"/>
              </a:rPr>
              <a:t>The Spread of Christianity</a:t>
            </a:r>
            <a:endParaRPr lang="en-SG" sz="36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newsfla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1" y="0"/>
            <a:ext cx="9180512"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1" y="1052736"/>
            <a:ext cx="2825348" cy="343838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637" y="1052736"/>
            <a:ext cx="3097709" cy="343838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0346" y="1052736"/>
            <a:ext cx="3296563" cy="3438382"/>
          </a:xfrm>
          <a:prstGeom prst="rect">
            <a:avLst/>
          </a:prstGeom>
        </p:spPr>
      </p:pic>
      <p:sp>
        <p:nvSpPr>
          <p:cNvPr id="10" name="Rectangle 9"/>
          <p:cNvSpPr/>
          <p:nvPr/>
        </p:nvSpPr>
        <p:spPr>
          <a:xfrm>
            <a:off x="110791" y="129406"/>
            <a:ext cx="8381397" cy="923330"/>
          </a:xfrm>
          <a:prstGeom prst="rect">
            <a:avLst/>
          </a:prstGeom>
          <a:noFill/>
        </p:spPr>
        <p:txBody>
          <a:bodyPr wrap="none" lIns="91440" tIns="45720" rIns="91440" bIns="45720">
            <a:spAutoFit/>
          </a:bodyPr>
          <a:lstStyle/>
          <a:p>
            <a:pPr algn="ctr"/>
            <a:r>
              <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BEFORE  PENTECOST    AFTER</a:t>
            </a:r>
          </a:p>
        </p:txBody>
      </p:sp>
      <p:sp>
        <p:nvSpPr>
          <p:cNvPr id="11" name="Rectangle 10"/>
          <p:cNvSpPr/>
          <p:nvPr/>
        </p:nvSpPr>
        <p:spPr>
          <a:xfrm>
            <a:off x="77188" y="4451484"/>
            <a:ext cx="2641846" cy="2246769"/>
          </a:xfrm>
          <a:prstGeom prst="rect">
            <a:avLst/>
          </a:prstGeom>
        </p:spPr>
        <p:txBody>
          <a:bodyPr wrap="square">
            <a:spAutoFit/>
          </a:bodyPr>
          <a:lstStyle/>
          <a:p>
            <a:r>
              <a:rPr lang="en-SG" sz="2800" b="1" i="1" dirty="0">
                <a:solidFill>
                  <a:schemeClr val="bg1"/>
                </a:solidFill>
                <a:effectLst>
                  <a:outerShdw blurRad="38100" dist="38100" dir="2700000" algn="tl">
                    <a:srgbClr val="000000">
                      <a:alpha val="43137"/>
                    </a:srgbClr>
                  </a:outerShdw>
                </a:effectLst>
              </a:rPr>
              <a:t>“And they cast their lots, and the lot fell on Matthias.”  </a:t>
            </a:r>
          </a:p>
          <a:p>
            <a:r>
              <a:rPr lang="en-SG" sz="2800" b="1" dirty="0">
                <a:solidFill>
                  <a:schemeClr val="bg1"/>
                </a:solidFill>
                <a:effectLst>
                  <a:outerShdw blurRad="38100" dist="38100" dir="2700000" algn="tl">
                    <a:srgbClr val="000000">
                      <a:alpha val="43137"/>
                    </a:srgbClr>
                  </a:outerShdw>
                </a:effectLst>
              </a:rPr>
              <a:t>Acts 1:26</a:t>
            </a:r>
          </a:p>
        </p:txBody>
      </p:sp>
      <p:sp>
        <p:nvSpPr>
          <p:cNvPr id="12" name="Rectangle 11"/>
          <p:cNvSpPr/>
          <p:nvPr/>
        </p:nvSpPr>
        <p:spPr>
          <a:xfrm>
            <a:off x="2752637" y="4484240"/>
            <a:ext cx="3131312" cy="2246769"/>
          </a:xfrm>
          <a:prstGeom prst="rect">
            <a:avLst/>
          </a:prstGeom>
        </p:spPr>
        <p:txBody>
          <a:bodyPr wrap="square">
            <a:spAutoFit/>
          </a:bodyPr>
          <a:lstStyle/>
          <a:p>
            <a:r>
              <a:rPr lang="en-SG" sz="2800" b="1" i="1" dirty="0">
                <a:solidFill>
                  <a:schemeClr val="bg1"/>
                </a:solidFill>
                <a:effectLst>
                  <a:outerShdw blurRad="38100" dist="38100" dir="2700000" algn="tl">
                    <a:srgbClr val="000000">
                      <a:alpha val="43137"/>
                    </a:srgbClr>
                  </a:outerShdw>
                </a:effectLst>
              </a:rPr>
              <a:t>“And they were all filled with the Holy Spirit and began to speak with other tongues” Acts 2:4</a:t>
            </a:r>
            <a:endParaRPr lang="en-SG" sz="2800" dirty="0"/>
          </a:p>
        </p:txBody>
      </p:sp>
      <p:sp>
        <p:nvSpPr>
          <p:cNvPr id="13" name="Rectangle 12"/>
          <p:cNvSpPr/>
          <p:nvPr/>
        </p:nvSpPr>
        <p:spPr>
          <a:xfrm>
            <a:off x="5867511" y="4666927"/>
            <a:ext cx="3256640" cy="1815882"/>
          </a:xfrm>
          <a:prstGeom prst="rect">
            <a:avLst/>
          </a:prstGeom>
        </p:spPr>
        <p:txBody>
          <a:bodyPr wrap="square">
            <a:spAutoFit/>
          </a:bodyPr>
          <a:lstStyle/>
          <a:p>
            <a:r>
              <a:rPr lang="en-SG" sz="2800" b="1" i="1" dirty="0">
                <a:solidFill>
                  <a:schemeClr val="bg1"/>
                </a:solidFill>
                <a:effectLst>
                  <a:outerShdw blurRad="38100" dist="38100" dir="2700000" algn="tl">
                    <a:srgbClr val="000000">
                      <a:alpha val="43137"/>
                    </a:srgbClr>
                  </a:outerShdw>
                </a:effectLst>
              </a:rPr>
              <a:t>“Then the Spirit said to Philip, “Go near and overtake this chariot.” Acts 8:29</a:t>
            </a:r>
          </a:p>
        </p:txBody>
      </p:sp>
    </p:spTree>
    <p:extLst>
      <p:ext uri="{BB962C8B-B14F-4D97-AF65-F5344CB8AC3E}">
        <p14:creationId xmlns:p14="http://schemas.microsoft.com/office/powerpoint/2010/main" val="41196750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500034" y="500042"/>
            <a:ext cx="5072098" cy="590931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marL="457200" indent="-457200">
              <a:spcBef>
                <a:spcPct val="50000"/>
              </a:spcBef>
              <a:defRPr/>
            </a:pPr>
            <a:r>
              <a:rPr lang="en-US" sz="2800" b="1" i="1" dirty="0" err="1">
                <a:solidFill>
                  <a:schemeClr val="bg1"/>
                </a:solidFill>
                <a:latin typeface="Arial" charset="0"/>
                <a:cs typeface="Arial" charset="0"/>
              </a:rPr>
              <a:t>i</a:t>
            </a:r>
            <a:r>
              <a:rPr lang="en-US" sz="2800" b="1" i="1" dirty="0">
                <a:solidFill>
                  <a:schemeClr val="bg1"/>
                </a:solidFill>
                <a:latin typeface="Arial" charset="0"/>
                <a:cs typeface="Arial" charset="0"/>
              </a:rPr>
              <a:t>. The birth of the church</a:t>
            </a:r>
            <a:r>
              <a:rPr lang="en-US" sz="2800" i="1" dirty="0">
                <a:solidFill>
                  <a:schemeClr val="bg1"/>
                </a:solidFill>
                <a:latin typeface="Arial" charset="0"/>
                <a:cs typeface="Arial" charset="0"/>
              </a:rPr>
              <a:t>     (</a:t>
            </a:r>
            <a:r>
              <a:rPr lang="en-US" sz="2800" i="1" dirty="0" err="1">
                <a:solidFill>
                  <a:schemeClr val="bg1"/>
                </a:solidFill>
                <a:latin typeface="Arial" charset="0"/>
                <a:cs typeface="Arial" charset="0"/>
              </a:rPr>
              <a:t>ch</a:t>
            </a:r>
            <a:r>
              <a:rPr lang="en-US" sz="2800" i="1" dirty="0">
                <a:solidFill>
                  <a:schemeClr val="bg1"/>
                </a:solidFill>
                <a:latin typeface="Arial" charset="0"/>
                <a:cs typeface="Arial" charset="0"/>
              </a:rPr>
              <a:t>. 1,2)</a:t>
            </a:r>
            <a:endParaRPr lang="en-US" sz="2800" dirty="0">
              <a:solidFill>
                <a:schemeClr val="bg1"/>
              </a:solidFill>
              <a:cs typeface="Times New Roman" pitchFamily="18" charset="0"/>
            </a:endParaRPr>
          </a:p>
          <a:p>
            <a:pPr marL="457200" indent="-457200">
              <a:spcBef>
                <a:spcPct val="50000"/>
              </a:spcBef>
              <a:defRPr/>
            </a:pPr>
            <a:r>
              <a:rPr lang="en-US" sz="2800" dirty="0">
                <a:solidFill>
                  <a:schemeClr val="bg1"/>
                </a:solidFill>
                <a:latin typeface="Arial" charset="0"/>
                <a:cs typeface="Arial" charset="0"/>
              </a:rPr>
              <a:t>1. ____________________ (2:1-36)</a:t>
            </a:r>
            <a:endParaRPr lang="en-US" sz="2800" dirty="0">
              <a:solidFill>
                <a:schemeClr val="bg1"/>
              </a:solidFill>
              <a:cs typeface="Times New Roman" pitchFamily="18" charset="0"/>
            </a:endParaRPr>
          </a:p>
          <a:p>
            <a:pPr marL="457200" indent="-457200">
              <a:spcBef>
                <a:spcPct val="50000"/>
              </a:spcBef>
              <a:defRPr/>
            </a:pPr>
            <a:r>
              <a:rPr lang="en-US" sz="2800" b="1" i="1" dirty="0">
                <a:solidFill>
                  <a:schemeClr val="bg1"/>
                </a:solidFill>
                <a:latin typeface="Arial" charset="0"/>
                <a:cs typeface="Arial" charset="0"/>
              </a:rPr>
              <a:t>ii. The Jerusalem church</a:t>
            </a:r>
            <a:r>
              <a:rPr lang="en-US" sz="2800" i="1" dirty="0">
                <a:solidFill>
                  <a:schemeClr val="bg1"/>
                </a:solidFill>
                <a:latin typeface="Arial" charset="0"/>
                <a:cs typeface="Arial" charset="0"/>
              </a:rPr>
              <a:t>   (2:41-6:15)</a:t>
            </a:r>
            <a:endParaRPr lang="en-US" sz="2800" dirty="0">
              <a:solidFill>
                <a:schemeClr val="bg1"/>
              </a:solidFill>
              <a:cs typeface="Times New Roman" pitchFamily="18" charset="0"/>
            </a:endParaRPr>
          </a:p>
          <a:p>
            <a:pPr marL="457200" indent="-457200">
              <a:spcBef>
                <a:spcPct val="50000"/>
              </a:spcBef>
              <a:buFontTx/>
              <a:buAutoNum type="arabicPeriod"/>
              <a:defRPr/>
            </a:pPr>
            <a:r>
              <a:rPr lang="en-US" sz="2800" dirty="0">
                <a:solidFill>
                  <a:schemeClr val="bg1"/>
                </a:solidFill>
                <a:latin typeface="Arial" charset="0"/>
                <a:cs typeface="Arial" charset="0"/>
              </a:rPr>
              <a:t>Period of _____________</a:t>
            </a:r>
            <a:endParaRPr lang="en-US" sz="2800" dirty="0">
              <a:solidFill>
                <a:schemeClr val="bg1"/>
              </a:solidFill>
              <a:cs typeface="Times New Roman" pitchFamily="18" charset="0"/>
            </a:endParaRPr>
          </a:p>
          <a:p>
            <a:pPr marL="457200" indent="-457200">
              <a:spcBef>
                <a:spcPct val="50000"/>
              </a:spcBef>
              <a:buFontTx/>
              <a:buAutoNum type="arabicPeriod"/>
              <a:defRPr/>
            </a:pPr>
            <a:r>
              <a:rPr lang="en-US" sz="2800" dirty="0">
                <a:solidFill>
                  <a:schemeClr val="bg1"/>
                </a:solidFill>
                <a:latin typeface="Arial" charset="0"/>
                <a:cs typeface="Arial" charset="0"/>
              </a:rPr>
              <a:t>______________ mounts        (3:1-4:31, 5:17-42)</a:t>
            </a:r>
            <a:endParaRPr lang="en-US" sz="2800" dirty="0">
              <a:solidFill>
                <a:schemeClr val="bg1"/>
              </a:solidFill>
              <a:cs typeface="Times New Roman" pitchFamily="18" charset="0"/>
            </a:endParaRPr>
          </a:p>
          <a:p>
            <a:pPr marL="457200" indent="-457200">
              <a:spcBef>
                <a:spcPct val="50000"/>
              </a:spcBef>
              <a:defRPr/>
            </a:pPr>
            <a:r>
              <a:rPr lang="en-US" sz="2800" dirty="0">
                <a:solidFill>
                  <a:schemeClr val="bg1"/>
                </a:solidFill>
                <a:latin typeface="Arial" charset="0"/>
                <a:cs typeface="Arial" charset="0"/>
              </a:rPr>
              <a:t>3. Emphasis on ___________ life (2:41-47; 4:31-5:16)</a:t>
            </a:r>
            <a:endParaRPr lang="en-US" sz="2800" dirty="0">
              <a:solidFill>
                <a:schemeClr val="bg1"/>
              </a:solidFill>
            </a:endParaRPr>
          </a:p>
        </p:txBody>
      </p:sp>
      <p:sp>
        <p:nvSpPr>
          <p:cNvPr id="11270" name="Text Box 6"/>
          <p:cNvSpPr txBox="1">
            <a:spLocks noChangeArrowheads="1"/>
          </p:cNvSpPr>
          <p:nvPr/>
        </p:nvSpPr>
        <p:spPr bwMode="auto">
          <a:xfrm>
            <a:off x="1928813" y="1500188"/>
            <a:ext cx="4343400" cy="519112"/>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effectLst>
                  <a:outerShdw blurRad="38100" dist="38100" dir="2700000" algn="tl">
                    <a:srgbClr val="000000">
                      <a:alpha val="43137"/>
                    </a:srgbClr>
                  </a:outerShdw>
                </a:effectLst>
                <a:latin typeface="Arial" charset="0"/>
              </a:rPr>
              <a:t>PENTECOST</a:t>
            </a:r>
          </a:p>
        </p:txBody>
      </p:sp>
      <p:sp>
        <p:nvSpPr>
          <p:cNvPr id="11271" name="Text Box 7"/>
          <p:cNvSpPr txBox="1">
            <a:spLocks noChangeArrowheads="1"/>
          </p:cNvSpPr>
          <p:nvPr/>
        </p:nvSpPr>
        <p:spPr bwMode="auto">
          <a:xfrm>
            <a:off x="2928938" y="3643313"/>
            <a:ext cx="2438400" cy="519112"/>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effectLst>
                  <a:outerShdw blurRad="38100" dist="38100" dir="2700000" algn="tl">
                    <a:srgbClr val="000000">
                      <a:alpha val="43137"/>
                    </a:srgbClr>
                  </a:outerShdw>
                </a:effectLst>
                <a:latin typeface="Arial" charset="0"/>
              </a:rPr>
              <a:t>GROWTH</a:t>
            </a:r>
          </a:p>
        </p:txBody>
      </p:sp>
      <p:sp>
        <p:nvSpPr>
          <p:cNvPr id="9221" name="Text Box 9"/>
          <p:cNvSpPr txBox="1">
            <a:spLocks noChangeArrowheads="1"/>
          </p:cNvSpPr>
          <p:nvPr/>
        </p:nvSpPr>
        <p:spPr bwMode="auto">
          <a:xfrm>
            <a:off x="6858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pic>
        <p:nvPicPr>
          <p:cNvPr id="15" name="Picture 14" descr="pentecost_sunday2.jpg"/>
          <p:cNvPicPr>
            <a:picLocks noChangeAspect="1"/>
          </p:cNvPicPr>
          <p:nvPr/>
        </p:nvPicPr>
        <p:blipFill>
          <a:blip r:embed="rId3" cstate="print"/>
          <a:stretch>
            <a:fillRect/>
          </a:stretch>
        </p:blipFill>
        <p:spPr>
          <a:xfrm>
            <a:off x="5500694" y="785794"/>
            <a:ext cx="3643306" cy="535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LeftFacing"/>
            <a:lightRig rig="threePt" dir="t"/>
          </a:scene3d>
        </p:spPr>
      </p:pic>
      <p:sp>
        <p:nvSpPr>
          <p:cNvPr id="7" name="Text Box 7"/>
          <p:cNvSpPr txBox="1">
            <a:spLocks noChangeArrowheads="1"/>
          </p:cNvSpPr>
          <p:nvPr/>
        </p:nvSpPr>
        <p:spPr bwMode="auto">
          <a:xfrm>
            <a:off x="1285852" y="4286256"/>
            <a:ext cx="2571768" cy="523220"/>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effectLst>
                  <a:outerShdw blurRad="38100" dist="38100" dir="2700000" algn="tl">
                    <a:srgbClr val="000000">
                      <a:alpha val="43137"/>
                    </a:srgbClr>
                  </a:outerShdw>
                </a:effectLst>
                <a:latin typeface="Arial" charset="0"/>
              </a:rPr>
              <a:t>RESISTANCE</a:t>
            </a:r>
          </a:p>
        </p:txBody>
      </p:sp>
      <p:sp>
        <p:nvSpPr>
          <p:cNvPr id="8" name="Text Box 7"/>
          <p:cNvSpPr txBox="1">
            <a:spLocks noChangeArrowheads="1"/>
          </p:cNvSpPr>
          <p:nvPr/>
        </p:nvSpPr>
        <p:spPr bwMode="auto">
          <a:xfrm>
            <a:off x="3143240" y="5357826"/>
            <a:ext cx="2571768" cy="523220"/>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effectLst>
                  <a:outerShdw blurRad="38100" dist="38100" dir="2700000" algn="tl">
                    <a:srgbClr val="000000">
                      <a:alpha val="43137"/>
                    </a:srgbClr>
                  </a:outerShdw>
                </a:effectLst>
                <a:latin typeface="Arial" charset="0"/>
              </a:rPr>
              <a:t>COMMUNITY</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26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27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127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typ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AD0EE4D-CAFC-7D4E-B1FA-CA3880032697}"/>
            </a:ext>
          </a:extLst>
        </p:cNvPr>
        <p:cNvGrpSpPr/>
        <p:nvPr/>
      </p:nvGrpSpPr>
      <p:grpSpPr>
        <a:xfrm>
          <a:off x="0" y="0"/>
          <a:ext cx="0" cy="0"/>
          <a:chOff x="0" y="0"/>
          <a:chExt cx="0" cy="0"/>
        </a:xfrm>
      </p:grpSpPr>
      <p:sp>
        <p:nvSpPr>
          <p:cNvPr id="8194" name="Text Box 9">
            <a:extLst>
              <a:ext uri="{FF2B5EF4-FFF2-40B4-BE49-F238E27FC236}">
                <a16:creationId xmlns:a16="http://schemas.microsoft.com/office/drawing/2014/main" id="{DB057015-843E-12E7-A705-3B52A2953597}"/>
              </a:ext>
            </a:extLst>
          </p:cNvPr>
          <p:cNvSpPr txBox="1">
            <a:spLocks noChangeArrowheads="1"/>
          </p:cNvSpPr>
          <p:nvPr/>
        </p:nvSpPr>
        <p:spPr bwMode="auto">
          <a:xfrm>
            <a:off x="6858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pic>
        <p:nvPicPr>
          <p:cNvPr id="6" name="Picture 5" descr="A close-up of a painting&#10;&#10;AI-generated content may be incorrect.">
            <a:extLst>
              <a:ext uri="{FF2B5EF4-FFF2-40B4-BE49-F238E27FC236}">
                <a16:creationId xmlns:a16="http://schemas.microsoft.com/office/drawing/2014/main" id="{1F522FAB-BD42-FB3A-F6AC-370DC1A72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descr="A wheat field with a book in the background&#10;&#10;AI-generated content may be incorrect.">
            <a:extLst>
              <a:ext uri="{FF2B5EF4-FFF2-40B4-BE49-F238E27FC236}">
                <a16:creationId xmlns:a16="http://schemas.microsoft.com/office/drawing/2014/main" id="{2A7F369A-4A43-C229-E2E2-2299010F7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3000"/>
            <a:ext cx="9144000" cy="3048000"/>
          </a:xfrm>
          <a:prstGeom prst="rect">
            <a:avLst/>
          </a:prstGeom>
        </p:spPr>
      </p:pic>
      <p:sp>
        <p:nvSpPr>
          <p:cNvPr id="9" name="Rectangle 8">
            <a:extLst>
              <a:ext uri="{FF2B5EF4-FFF2-40B4-BE49-F238E27FC236}">
                <a16:creationId xmlns:a16="http://schemas.microsoft.com/office/drawing/2014/main" id="{004F4062-069B-CBFF-C30B-696F114C5F7F}"/>
              </a:ext>
            </a:extLst>
          </p:cNvPr>
          <p:cNvSpPr/>
          <p:nvPr/>
        </p:nvSpPr>
        <p:spPr>
          <a:xfrm>
            <a:off x="212923" y="1284239"/>
            <a:ext cx="8718153" cy="707886"/>
          </a:xfrm>
          <a:prstGeom prst="rect">
            <a:avLst/>
          </a:prstGeom>
          <a:solidFill>
            <a:srgbClr val="FFC000"/>
          </a:solidFill>
        </p:spPr>
        <p:txBody>
          <a:bodyPr wrap="square" lIns="91440" tIns="45720" rIns="91440" bIns="45720">
            <a:spAutoFit/>
          </a:bodyPr>
          <a:lstStyle/>
          <a:p>
            <a:pPr algn="ctr"/>
            <a:r>
              <a:rPr lang="en-US" sz="4000" b="0" cap="none" spc="0" dirty="0" err="1">
                <a:ln w="0"/>
                <a:solidFill>
                  <a:srgbClr val="FF5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Shavout</a:t>
            </a:r>
            <a:r>
              <a:rPr lang="en-US" sz="4000" b="0" cap="none" spc="0" dirty="0">
                <a:ln w="0"/>
                <a:solidFill>
                  <a:srgbClr val="FF5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(Pentecost – 50 days later)</a:t>
            </a:r>
          </a:p>
        </p:txBody>
      </p:sp>
      <p:sp>
        <p:nvSpPr>
          <p:cNvPr id="10" name="Rectangle 9">
            <a:extLst>
              <a:ext uri="{FF2B5EF4-FFF2-40B4-BE49-F238E27FC236}">
                <a16:creationId xmlns:a16="http://schemas.microsoft.com/office/drawing/2014/main" id="{77F3AEAE-29F7-8A54-903B-2061F71BDA0F}"/>
              </a:ext>
            </a:extLst>
          </p:cNvPr>
          <p:cNvSpPr/>
          <p:nvPr/>
        </p:nvSpPr>
        <p:spPr>
          <a:xfrm>
            <a:off x="669789" y="2214399"/>
            <a:ext cx="3720097" cy="1754326"/>
          </a:xfrm>
          <a:prstGeom prst="rect">
            <a:avLst/>
          </a:prstGeom>
          <a:solidFill>
            <a:schemeClr val="tx1">
              <a:lumMod val="95000"/>
              <a:lumOff val="5000"/>
              <a:alpha val="31000"/>
            </a:schemeClr>
          </a:solidFill>
        </p:spPr>
        <p:txBody>
          <a:bodyPr wrap="square" lIns="91440" tIns="45720" rIns="91440" bIns="45720">
            <a:spAutoFit/>
          </a:bodyPr>
          <a:lstStyle/>
          <a:p>
            <a:pPr algn="ctr"/>
            <a:r>
              <a:rPr lang="en-US" sz="3600" b="0" cap="none" spc="0" dirty="0">
                <a:ln w="0"/>
                <a:solidFill>
                  <a:schemeClr val="bg1">
                    <a:lumMod val="95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Barley harvest (Harvest of Souls)</a:t>
            </a:r>
          </a:p>
        </p:txBody>
      </p:sp>
      <p:sp>
        <p:nvSpPr>
          <p:cNvPr id="11" name="Rectangle 10">
            <a:extLst>
              <a:ext uri="{FF2B5EF4-FFF2-40B4-BE49-F238E27FC236}">
                <a16:creationId xmlns:a16="http://schemas.microsoft.com/office/drawing/2014/main" id="{41886F97-CF98-953B-F5DA-1ECE20F609DD}"/>
              </a:ext>
            </a:extLst>
          </p:cNvPr>
          <p:cNvSpPr/>
          <p:nvPr/>
        </p:nvSpPr>
        <p:spPr>
          <a:xfrm>
            <a:off x="5059674" y="2060511"/>
            <a:ext cx="3720097" cy="2062103"/>
          </a:xfrm>
          <a:prstGeom prst="rect">
            <a:avLst/>
          </a:prstGeom>
          <a:solidFill>
            <a:schemeClr val="tx1">
              <a:lumMod val="95000"/>
              <a:lumOff val="5000"/>
              <a:alpha val="39000"/>
            </a:schemeClr>
          </a:solidFill>
        </p:spPr>
        <p:txBody>
          <a:bodyPr wrap="square" lIns="91440" tIns="45720" rIns="91440" bIns="45720">
            <a:spAutoFit/>
          </a:bodyPr>
          <a:lstStyle/>
          <a:p>
            <a:pPr algn="ctr"/>
            <a:r>
              <a:rPr lang="en-US" sz="3200" b="0" cap="none" spc="0" dirty="0">
                <a:ln w="0"/>
                <a:solidFill>
                  <a:schemeClr val="bg1">
                    <a:lumMod val="95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Writing of Law on Sinai (Writing of Law on Hearts – Jeremiah 31:33)</a:t>
            </a:r>
          </a:p>
        </p:txBody>
      </p:sp>
    </p:spTree>
    <p:extLst>
      <p:ext uri="{BB962C8B-B14F-4D97-AF65-F5344CB8AC3E}">
        <p14:creationId xmlns:p14="http://schemas.microsoft.com/office/powerpoint/2010/main" val="2732361297"/>
      </p:ext>
    </p:extLst>
  </p:cSld>
  <p:clrMapOvr>
    <a:masterClrMapping/>
  </p:clrMapOvr>
  <p:transition>
    <p:newsflash/>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091E26D-F790-3EEB-8A12-8BC601F280A4}"/>
            </a:ext>
          </a:extLst>
        </p:cNvPr>
        <p:cNvGrpSpPr/>
        <p:nvPr/>
      </p:nvGrpSpPr>
      <p:grpSpPr>
        <a:xfrm>
          <a:off x="0" y="0"/>
          <a:ext cx="0" cy="0"/>
          <a:chOff x="0" y="0"/>
          <a:chExt cx="0" cy="0"/>
        </a:xfrm>
      </p:grpSpPr>
      <p:sp>
        <p:nvSpPr>
          <p:cNvPr id="8194" name="Text Box 9">
            <a:extLst>
              <a:ext uri="{FF2B5EF4-FFF2-40B4-BE49-F238E27FC236}">
                <a16:creationId xmlns:a16="http://schemas.microsoft.com/office/drawing/2014/main" id="{C21BE4BE-B052-5577-0542-62F49CE36669}"/>
              </a:ext>
            </a:extLst>
          </p:cNvPr>
          <p:cNvSpPr txBox="1">
            <a:spLocks noChangeArrowheads="1"/>
          </p:cNvSpPr>
          <p:nvPr/>
        </p:nvSpPr>
        <p:spPr bwMode="auto">
          <a:xfrm>
            <a:off x="6858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pic>
        <p:nvPicPr>
          <p:cNvPr id="3" name="Picture 2" descr="A white dove flying in the sky&#10;&#10;AI-generated content may be incorrect.">
            <a:extLst>
              <a:ext uri="{FF2B5EF4-FFF2-40B4-BE49-F238E27FC236}">
                <a16:creationId xmlns:a16="http://schemas.microsoft.com/office/drawing/2014/main" id="{EE5CDF01-9D98-AE0D-F5BB-5758C2D5F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964E72FA-BDEF-8BC2-B0AD-B0762D711FB0}"/>
              </a:ext>
            </a:extLst>
          </p:cNvPr>
          <p:cNvSpPr txBox="1"/>
          <p:nvPr/>
        </p:nvSpPr>
        <p:spPr>
          <a:xfrm>
            <a:off x="5796136" y="3733800"/>
            <a:ext cx="2912070" cy="2677656"/>
          </a:xfrm>
          <a:prstGeom prst="rect">
            <a:avLst/>
          </a:prstGeom>
          <a:noFill/>
        </p:spPr>
        <p:txBody>
          <a:bodyPr wrap="square">
            <a:spAutoFit/>
          </a:bodyPr>
          <a:lstStyle/>
          <a:p>
            <a:pPr algn="ctr"/>
            <a:r>
              <a:rPr lang="en-US" b="1" i="1" dirty="0">
                <a:solidFill>
                  <a:schemeClr val="bg1"/>
                </a:solidFill>
                <a:effectLst>
                  <a:outerShdw blurRad="38100" dist="38100" dir="2700000" algn="tl">
                    <a:srgbClr val="000000">
                      <a:alpha val="43137"/>
                    </a:srgbClr>
                  </a:outerShdw>
                </a:effectLst>
                <a:latin typeface="system-ui"/>
              </a:rPr>
              <a:t>“And they continued steadfastly in the apostles’ doctrine and fellowship, in the breaking of bread, and in prayers.” </a:t>
            </a:r>
          </a:p>
          <a:p>
            <a:pPr algn="ctr"/>
            <a:r>
              <a:rPr lang="en-US" b="1" i="0" dirty="0">
                <a:solidFill>
                  <a:schemeClr val="bg1"/>
                </a:solidFill>
                <a:effectLst>
                  <a:outerShdw blurRad="38100" dist="38100" dir="2700000" algn="tl">
                    <a:srgbClr val="000000">
                      <a:alpha val="43137"/>
                    </a:srgbClr>
                  </a:outerShdw>
                </a:effectLst>
                <a:latin typeface="system-ui"/>
              </a:rPr>
              <a:t>Acts 2:42 </a:t>
            </a:r>
            <a:endParaRPr lang="en-SG"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9420894"/>
      </p:ext>
    </p:extLst>
  </p:cSld>
  <p:clrMapOvr>
    <a:masterClrMapping/>
  </p:clrMapOvr>
  <p:transition>
    <p:newsfla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2" name="Text Box 8"/>
          <p:cNvSpPr txBox="1">
            <a:spLocks noChangeArrowheads="1"/>
          </p:cNvSpPr>
          <p:nvPr/>
        </p:nvSpPr>
        <p:spPr bwMode="auto">
          <a:xfrm>
            <a:off x="571472" y="428604"/>
            <a:ext cx="4429156" cy="5816977"/>
          </a:xfrm>
          <a:prstGeom prst="rect">
            <a:avLst/>
          </a:prstGeom>
          <a:ln>
            <a:headEnd/>
            <a:tailEnd/>
          </a:ln>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lgn="ctr">
              <a:spcBef>
                <a:spcPct val="50000"/>
              </a:spcBef>
              <a:defRPr/>
            </a:pPr>
            <a:r>
              <a:rPr lang="en-US" sz="3200" b="1" i="1" dirty="0">
                <a:solidFill>
                  <a:schemeClr val="bg1"/>
                </a:solidFill>
                <a:latin typeface="Arial" charset="0"/>
                <a:cs typeface="Arial" charset="0"/>
              </a:rPr>
              <a:t>iii. Stephen, Philip and the spread of Christianity outside of Jerusalem</a:t>
            </a:r>
          </a:p>
          <a:p>
            <a:pPr>
              <a:spcBef>
                <a:spcPct val="50000"/>
              </a:spcBef>
              <a:buFontTx/>
              <a:buChar char="-"/>
              <a:defRPr/>
            </a:pPr>
            <a:r>
              <a:rPr lang="en-US" sz="2800" b="1" i="1" dirty="0">
                <a:solidFill>
                  <a:schemeClr val="bg1"/>
                </a:solidFill>
                <a:latin typeface="Arial" charset="0"/>
                <a:cs typeface="Arial" charset="0"/>
              </a:rPr>
              <a:t>Appointing of Deacons (Acts 6:1-8)</a:t>
            </a:r>
          </a:p>
          <a:p>
            <a:pPr>
              <a:spcBef>
                <a:spcPct val="50000"/>
              </a:spcBef>
              <a:buFontTx/>
              <a:buChar char="-"/>
              <a:defRPr/>
            </a:pPr>
            <a:endParaRPr lang="en-US" sz="2800" b="1" i="1" dirty="0">
              <a:solidFill>
                <a:schemeClr val="bg1"/>
              </a:solidFill>
              <a:latin typeface="Arial" charset="0"/>
              <a:cs typeface="Arial" charset="0"/>
            </a:endParaRPr>
          </a:p>
          <a:p>
            <a:pPr>
              <a:spcBef>
                <a:spcPct val="50000"/>
              </a:spcBef>
              <a:buFontTx/>
              <a:buChar char="-"/>
              <a:defRPr/>
            </a:pPr>
            <a:endParaRPr lang="en-US" sz="2800" b="1" i="1" dirty="0">
              <a:solidFill>
                <a:schemeClr val="bg1"/>
              </a:solidFill>
              <a:latin typeface="Arial" charset="0"/>
              <a:cs typeface="Arial" charset="0"/>
            </a:endParaRPr>
          </a:p>
          <a:p>
            <a:pPr>
              <a:spcBef>
                <a:spcPct val="50000"/>
              </a:spcBef>
              <a:buFontTx/>
              <a:buChar char="-"/>
              <a:defRPr/>
            </a:pPr>
            <a:endParaRPr lang="en-US" sz="2800" b="1" i="1" dirty="0">
              <a:solidFill>
                <a:schemeClr val="bg1"/>
              </a:solidFill>
              <a:latin typeface="Arial" charset="0"/>
              <a:cs typeface="Arial" charset="0"/>
            </a:endParaRPr>
          </a:p>
          <a:p>
            <a:pPr>
              <a:spcBef>
                <a:spcPct val="50000"/>
              </a:spcBef>
              <a:defRPr/>
            </a:pPr>
            <a:endParaRPr lang="en-US" sz="3200" dirty="0">
              <a:solidFill>
                <a:schemeClr val="bg1"/>
              </a:solidFill>
              <a:cs typeface="Times New Roman" pitchFamily="18" charset="0"/>
            </a:endParaRPr>
          </a:p>
        </p:txBody>
      </p:sp>
      <p:sp>
        <p:nvSpPr>
          <p:cNvPr id="10243" name="Text Box 9"/>
          <p:cNvSpPr txBox="1">
            <a:spLocks noChangeArrowheads="1"/>
          </p:cNvSpPr>
          <p:nvPr/>
        </p:nvSpPr>
        <p:spPr bwMode="auto">
          <a:xfrm>
            <a:off x="6858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pic>
        <p:nvPicPr>
          <p:cNvPr id="17" name="Picture 16" descr="stephen.jpg"/>
          <p:cNvPicPr>
            <a:picLocks noChangeAspect="1"/>
          </p:cNvPicPr>
          <p:nvPr/>
        </p:nvPicPr>
        <p:blipFill>
          <a:blip r:embed="rId2" cstate="print"/>
          <a:stretch>
            <a:fillRect/>
          </a:stretch>
        </p:blipFill>
        <p:spPr>
          <a:xfrm>
            <a:off x="5500662" y="571481"/>
            <a:ext cx="3643338" cy="2214577"/>
          </a:xfrm>
          <a:prstGeom prst="rect">
            <a:avLst/>
          </a:prstGeom>
          <a:effectLst>
            <a:reflection blurRad="6350" stA="52000" endA="300" endPos="35000" dir="5400000" sy="-100000" algn="bl" rotWithShape="0"/>
          </a:effectLst>
          <a:scene3d>
            <a:camera prst="perspectiveContrastingLeftFacing"/>
            <a:lightRig rig="threePt" dir="t"/>
          </a:scene3d>
          <a:sp3d>
            <a:bevelT/>
          </a:sp3d>
        </p:spPr>
      </p:pic>
      <p:pic>
        <p:nvPicPr>
          <p:cNvPr id="18" name="Picture 17" descr="phariseethrowingstones.gif"/>
          <p:cNvPicPr>
            <a:picLocks noChangeAspect="1"/>
          </p:cNvPicPr>
          <p:nvPr/>
        </p:nvPicPr>
        <p:blipFill>
          <a:blip r:embed="rId3" cstate="print"/>
          <a:stretch>
            <a:fillRect/>
          </a:stretch>
        </p:blipFill>
        <p:spPr>
          <a:xfrm flipH="1">
            <a:off x="4500562" y="500042"/>
            <a:ext cx="2996195" cy="2643206"/>
          </a:xfrm>
          <a:prstGeom prst="rect">
            <a:avLst/>
          </a:prstGeom>
          <a:scene3d>
            <a:camera prst="isometricOffAxis2Right"/>
            <a:lightRig rig="threePt" dir="t"/>
          </a:scene3d>
        </p:spPr>
      </p:pic>
      <p:sp>
        <p:nvSpPr>
          <p:cNvPr id="10246" name="TextBox 7"/>
          <p:cNvSpPr txBox="1">
            <a:spLocks noChangeArrowheads="1"/>
          </p:cNvSpPr>
          <p:nvPr/>
        </p:nvSpPr>
        <p:spPr bwMode="auto">
          <a:xfrm>
            <a:off x="4929188" y="3071813"/>
            <a:ext cx="3929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600" b="1">
                <a:solidFill>
                  <a:schemeClr val="bg1"/>
                </a:solidFill>
                <a:latin typeface="Arial" charset="0"/>
                <a:cs typeface="Arial" charset="0"/>
              </a:rPr>
              <a:t>Stephen’s Martyrdom led to a forced exodus from Jerusalem (Acts 7)</a:t>
            </a:r>
            <a:endParaRPr lang="en-SG" sz="1600" b="1">
              <a:solidFill>
                <a:schemeClr val="bg1"/>
              </a:solidFill>
              <a:latin typeface="Arial" charset="0"/>
              <a:cs typeface="Arial" charset="0"/>
            </a:endParaRPr>
          </a:p>
        </p:txBody>
      </p:sp>
      <p:pic>
        <p:nvPicPr>
          <p:cNvPr id="9" name="Picture 8" descr="philipacts6.jpg"/>
          <p:cNvPicPr>
            <a:picLocks noChangeAspect="1"/>
          </p:cNvPicPr>
          <p:nvPr/>
        </p:nvPicPr>
        <p:blipFill>
          <a:blip r:embed="rId4" cstate="print"/>
          <a:stretch>
            <a:fillRect/>
          </a:stretch>
        </p:blipFill>
        <p:spPr>
          <a:xfrm>
            <a:off x="5572132" y="3500438"/>
            <a:ext cx="2928958" cy="23574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248" name="Rectangle 9"/>
          <p:cNvSpPr>
            <a:spLocks noChangeArrowheads="1"/>
          </p:cNvSpPr>
          <p:nvPr/>
        </p:nvSpPr>
        <p:spPr bwMode="auto">
          <a:xfrm>
            <a:off x="5000625" y="5857875"/>
            <a:ext cx="4000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SG" sz="1600" b="1">
                <a:solidFill>
                  <a:schemeClr val="bg1"/>
                </a:solidFill>
                <a:latin typeface="Arial" charset="0"/>
                <a:cs typeface="Arial" charset="0"/>
              </a:rPr>
              <a:t>Philip witnesses to Samaritans (Acts 8:5-25) and Ethiopian Eunuch.</a:t>
            </a:r>
          </a:p>
        </p:txBody>
      </p:sp>
      <p:pic>
        <p:nvPicPr>
          <p:cNvPr id="12" name="Picture 11" descr="deacons.gif"/>
          <p:cNvPicPr>
            <a:picLocks noChangeAspect="1"/>
          </p:cNvPicPr>
          <p:nvPr/>
        </p:nvPicPr>
        <p:blipFill>
          <a:blip r:embed="rId5" cstate="print"/>
          <a:stretch>
            <a:fillRect/>
          </a:stretch>
        </p:blipFill>
        <p:spPr>
          <a:xfrm>
            <a:off x="857224" y="3643314"/>
            <a:ext cx="3889669" cy="25065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3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800" decel="100000"/>
                                        <p:tgtEl>
                                          <p:spTgt spid="17"/>
                                        </p:tgtEl>
                                      </p:cBhvr>
                                    </p:animEffect>
                                    <p:anim calcmode="lin" valueType="num">
                                      <p:cBhvr>
                                        <p:cTn id="14" dur="800" decel="100000" fill="hold"/>
                                        <p:tgtEl>
                                          <p:spTgt spid="17"/>
                                        </p:tgtEl>
                                        <p:attrNameLst>
                                          <p:attrName>style.rotation</p:attrName>
                                        </p:attrNameLst>
                                      </p:cBhvr>
                                      <p:tavLst>
                                        <p:tav tm="0">
                                          <p:val>
                                            <p:fltVal val="-90"/>
                                          </p:val>
                                        </p:tav>
                                        <p:tav tm="100000">
                                          <p:val>
                                            <p:fltVal val="0"/>
                                          </p:val>
                                        </p:tav>
                                      </p:tavLst>
                                    </p:anim>
                                    <p:anim calcmode="lin" valueType="num">
                                      <p:cBhvr>
                                        <p:cTn id="15" dur="800" decel="100000" fill="hold"/>
                                        <p:tgtEl>
                                          <p:spTgt spid="17"/>
                                        </p:tgtEl>
                                        <p:attrNameLst>
                                          <p:attrName>ppt_x</p:attrName>
                                        </p:attrNameLst>
                                      </p:cBhvr>
                                      <p:tavLst>
                                        <p:tav tm="0">
                                          <p:val>
                                            <p:strVal val="#ppt_x+0.4"/>
                                          </p:val>
                                        </p:tav>
                                        <p:tav tm="100000">
                                          <p:val>
                                            <p:strVal val="#ppt_x-0.05"/>
                                          </p:val>
                                        </p:tav>
                                      </p:tavLst>
                                    </p:anim>
                                    <p:anim calcmode="lin" valueType="num">
                                      <p:cBhvr>
                                        <p:cTn id="16" dur="800" decel="100000" fill="hold"/>
                                        <p:tgtEl>
                                          <p:spTgt spid="17"/>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19" presetID="3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800" decel="100000"/>
                                        <p:tgtEl>
                                          <p:spTgt spid="18"/>
                                        </p:tgtEl>
                                      </p:cBhvr>
                                    </p:animEffect>
                                    <p:anim calcmode="lin" valueType="num">
                                      <p:cBhvr>
                                        <p:cTn id="22" dur="800" decel="100000" fill="hold"/>
                                        <p:tgtEl>
                                          <p:spTgt spid="18"/>
                                        </p:tgtEl>
                                        <p:attrNameLst>
                                          <p:attrName>style.rotation</p:attrName>
                                        </p:attrNameLst>
                                      </p:cBhvr>
                                      <p:tavLst>
                                        <p:tav tm="0">
                                          <p:val>
                                            <p:fltVal val="-90"/>
                                          </p:val>
                                        </p:tav>
                                        <p:tav tm="100000">
                                          <p:val>
                                            <p:fltVal val="0"/>
                                          </p:val>
                                        </p:tav>
                                      </p:tavLst>
                                    </p:anim>
                                    <p:anim calcmode="lin" valueType="num">
                                      <p:cBhvr>
                                        <p:cTn id="23" dur="800" decel="100000" fill="hold"/>
                                        <p:tgtEl>
                                          <p:spTgt spid="18"/>
                                        </p:tgtEl>
                                        <p:attrNameLst>
                                          <p:attrName>ppt_x</p:attrName>
                                        </p:attrNameLst>
                                      </p:cBhvr>
                                      <p:tavLst>
                                        <p:tav tm="0">
                                          <p:val>
                                            <p:strVal val="#ppt_x+0.4"/>
                                          </p:val>
                                        </p:tav>
                                        <p:tav tm="100000">
                                          <p:val>
                                            <p:strVal val="#ppt_x-0.05"/>
                                          </p:val>
                                        </p:tav>
                                      </p:tavLst>
                                    </p:anim>
                                    <p:anim calcmode="lin" valueType="num">
                                      <p:cBhvr>
                                        <p:cTn id="24" dur="800" decel="100000" fill="hold"/>
                                        <p:tgtEl>
                                          <p:spTgt spid="18"/>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par>
                          <p:cTn id="27" fill="hold" nodeType="afterGroup">
                            <p:stCondLst>
                              <p:cond delay="2000"/>
                            </p:stCondLst>
                            <p:childTnLst>
                              <p:par>
                                <p:cTn id="28" presetID="3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800" decel="100000"/>
                                        <p:tgtEl>
                                          <p:spTgt spid="9"/>
                                        </p:tgtEl>
                                      </p:cBhvr>
                                    </p:animEffect>
                                    <p:anim calcmode="lin" valueType="num">
                                      <p:cBhvr>
                                        <p:cTn id="31" dur="800" decel="100000" fill="hold"/>
                                        <p:tgtEl>
                                          <p:spTgt spid="9"/>
                                        </p:tgtEl>
                                        <p:attrNameLst>
                                          <p:attrName>style.rotation</p:attrName>
                                        </p:attrNameLst>
                                      </p:cBhvr>
                                      <p:tavLst>
                                        <p:tav tm="0">
                                          <p:val>
                                            <p:fltVal val="-90"/>
                                          </p:val>
                                        </p:tav>
                                        <p:tav tm="100000">
                                          <p:val>
                                            <p:fltVal val="0"/>
                                          </p:val>
                                        </p:tav>
                                      </p:tavLst>
                                    </p:anim>
                                    <p:anim calcmode="lin" valueType="num">
                                      <p:cBhvr>
                                        <p:cTn id="32" dur="800" decel="100000" fill="hold"/>
                                        <p:tgtEl>
                                          <p:spTgt spid="9"/>
                                        </p:tgtEl>
                                        <p:attrNameLst>
                                          <p:attrName>ppt_x</p:attrName>
                                        </p:attrNameLst>
                                      </p:cBhvr>
                                      <p:tavLst>
                                        <p:tav tm="0">
                                          <p:val>
                                            <p:strVal val="#ppt_x+0.4"/>
                                          </p:val>
                                        </p:tav>
                                        <p:tav tm="100000">
                                          <p:val>
                                            <p:strVal val="#ppt_x-0.05"/>
                                          </p:val>
                                        </p:tav>
                                      </p:tavLst>
                                    </p:anim>
                                    <p:anim calcmode="lin" valueType="num">
                                      <p:cBhvr>
                                        <p:cTn id="33" dur="800" decel="100000" fill="hold"/>
                                        <p:tgtEl>
                                          <p:spTgt spid="9"/>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Text Box 9"/>
          <p:cNvSpPr txBox="1">
            <a:spLocks noChangeArrowheads="1"/>
          </p:cNvSpPr>
          <p:nvPr/>
        </p:nvSpPr>
        <p:spPr bwMode="auto">
          <a:xfrm>
            <a:off x="6858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11275" name="Text Box 11"/>
          <p:cNvSpPr txBox="1">
            <a:spLocks noChangeArrowheads="1"/>
          </p:cNvSpPr>
          <p:nvPr/>
        </p:nvSpPr>
        <p:spPr bwMode="auto">
          <a:xfrm>
            <a:off x="899592" y="305772"/>
            <a:ext cx="4095752" cy="590931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sz="2800" b="1" i="1" dirty="0">
                <a:solidFill>
                  <a:schemeClr val="bg1"/>
                </a:solidFill>
                <a:latin typeface="Arial" charset="0"/>
                <a:cs typeface="Arial" charset="0"/>
              </a:rPr>
              <a:t>iv. Peter, Paul and the spread of Christianity to the Gentiles</a:t>
            </a:r>
            <a:endParaRPr lang="en-US" sz="2800" dirty="0">
              <a:solidFill>
                <a:schemeClr val="bg1"/>
              </a:solidFill>
              <a:cs typeface="Times New Roman" pitchFamily="18" charset="0"/>
            </a:endParaRPr>
          </a:p>
          <a:p>
            <a:pPr>
              <a:spcBef>
                <a:spcPct val="50000"/>
              </a:spcBef>
              <a:defRPr/>
            </a:pPr>
            <a:r>
              <a:rPr lang="en-US" sz="2800" i="1" dirty="0">
                <a:solidFill>
                  <a:schemeClr val="bg1"/>
                </a:solidFill>
                <a:latin typeface="Arial" charset="0"/>
                <a:cs typeface="Arial" charset="0"/>
              </a:rPr>
              <a:t>Paul's _____________ and ____________ (9:1-31): Door to the Gentiles seen (peter opens it).</a:t>
            </a:r>
            <a:endParaRPr lang="en-US" sz="2800" dirty="0">
              <a:solidFill>
                <a:schemeClr val="bg1"/>
              </a:solidFill>
              <a:cs typeface="Times New Roman" pitchFamily="18" charset="0"/>
            </a:endParaRPr>
          </a:p>
          <a:p>
            <a:pPr>
              <a:spcBef>
                <a:spcPct val="50000"/>
              </a:spcBef>
              <a:defRPr/>
            </a:pPr>
            <a:r>
              <a:rPr lang="en-US" sz="2800" dirty="0">
                <a:solidFill>
                  <a:schemeClr val="bg1"/>
                </a:solidFill>
                <a:latin typeface="Arial" charset="0"/>
                <a:cs typeface="Arial" charset="0"/>
              </a:rPr>
              <a:t>1. Paul’s commission (9:15), 14 years preparation.</a:t>
            </a:r>
            <a:endParaRPr lang="en-US" sz="2800" dirty="0">
              <a:solidFill>
                <a:schemeClr val="bg1"/>
              </a:solidFill>
              <a:cs typeface="Times New Roman" pitchFamily="18" charset="0"/>
            </a:endParaRPr>
          </a:p>
          <a:p>
            <a:pPr>
              <a:spcBef>
                <a:spcPct val="50000"/>
              </a:spcBef>
              <a:defRPr/>
            </a:pPr>
            <a:r>
              <a:rPr lang="en-US" sz="2800" dirty="0">
                <a:solidFill>
                  <a:schemeClr val="bg1"/>
                </a:solidFill>
                <a:latin typeface="Arial" charset="0"/>
                <a:cs typeface="Arial" charset="0"/>
              </a:rPr>
              <a:t>2. Peter's ministry to the Gentiles (9:32-10:18)</a:t>
            </a:r>
            <a:endParaRPr lang="en-US" sz="2800" dirty="0">
              <a:solidFill>
                <a:schemeClr val="bg1"/>
              </a:solidFill>
              <a:cs typeface="Times New Roman" pitchFamily="18" charset="0"/>
            </a:endParaRPr>
          </a:p>
        </p:txBody>
      </p:sp>
      <p:sp>
        <p:nvSpPr>
          <p:cNvPr id="11276" name="Text Box 12"/>
          <p:cNvSpPr txBox="1">
            <a:spLocks noChangeArrowheads="1"/>
          </p:cNvSpPr>
          <p:nvPr/>
        </p:nvSpPr>
        <p:spPr bwMode="auto">
          <a:xfrm>
            <a:off x="1876425" y="1760230"/>
            <a:ext cx="27432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effectLst>
                  <a:outerShdw blurRad="38100" dist="38100" dir="2700000" algn="tl">
                    <a:srgbClr val="000000">
                      <a:alpha val="43137"/>
                    </a:srgbClr>
                  </a:outerShdw>
                </a:effectLst>
                <a:latin typeface="Arial" charset="0"/>
              </a:rPr>
              <a:t>CONVERSION</a:t>
            </a:r>
          </a:p>
        </p:txBody>
      </p:sp>
      <p:sp>
        <p:nvSpPr>
          <p:cNvPr id="11277" name="Text Box 13"/>
          <p:cNvSpPr txBox="1">
            <a:spLocks noChangeArrowheads="1"/>
          </p:cNvSpPr>
          <p:nvPr/>
        </p:nvSpPr>
        <p:spPr bwMode="auto">
          <a:xfrm>
            <a:off x="1556061" y="2227902"/>
            <a:ext cx="26670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effectLst>
                  <a:outerShdw blurRad="38100" dist="38100" dir="2700000" algn="tl">
                    <a:srgbClr val="000000">
                      <a:alpha val="43137"/>
                    </a:srgbClr>
                  </a:outerShdw>
                </a:effectLst>
                <a:latin typeface="Arial" charset="0"/>
              </a:rPr>
              <a:t>COMMISSION</a:t>
            </a:r>
          </a:p>
        </p:txBody>
      </p:sp>
      <p:pic>
        <p:nvPicPr>
          <p:cNvPr id="11278" name="Picture 14" descr="C:\WINDOWS\Profiles\Tim\My Documents\NT Survey\paulmag.jpg"/>
          <p:cNvPicPr>
            <a:picLocks noChangeAspect="1" noChangeArrowheads="1"/>
          </p:cNvPicPr>
          <p:nvPr/>
        </p:nvPicPr>
        <p:blipFill>
          <a:blip r:embed="rId4" cstate="print"/>
          <a:srcRect/>
          <a:stretch>
            <a:fillRect/>
          </a:stretch>
        </p:blipFill>
        <p:spPr bwMode="auto">
          <a:xfrm>
            <a:off x="4885580" y="324101"/>
            <a:ext cx="3857652" cy="3104899"/>
          </a:xfrm>
          <a:prstGeom prst="rect">
            <a:avLst/>
          </a:prstGeom>
          <a:noFill/>
          <a:ln w="9525">
            <a:noFill/>
            <a:miter lim="800000"/>
            <a:headEnd/>
            <a:tailEnd/>
          </a:ln>
          <a:effectLst>
            <a:reflection blurRad="6350" stA="52000" endA="300" endPos="35000" dir="5400000" sy="-100000" algn="bl" rotWithShape="0"/>
          </a:effectLst>
          <a:scene3d>
            <a:camera prst="perspectiveContrastingLeftFacing"/>
            <a:lightRig rig="threePt" dir="t"/>
          </a:scene3d>
          <a:sp3d>
            <a:bevelT/>
          </a:sp3d>
        </p:spPr>
      </p:pic>
      <p:pic>
        <p:nvPicPr>
          <p:cNvPr id="3" name="Picture 2" descr="A blue and white text&#10;&#10;AI-generated content may be incorrect.">
            <a:extLst>
              <a:ext uri="{FF2B5EF4-FFF2-40B4-BE49-F238E27FC236}">
                <a16:creationId xmlns:a16="http://schemas.microsoft.com/office/drawing/2014/main" id="{5E3008AB-BB83-1ED0-3309-25320E33D583}"/>
              </a:ext>
            </a:extLst>
          </p:cNvPr>
          <p:cNvPicPr>
            <a:picLocks noChangeAspect="1"/>
          </p:cNvPicPr>
          <p:nvPr/>
        </p:nvPicPr>
        <p:blipFill>
          <a:blip r:embed="rId5">
            <a:alphaModFix amt="76000"/>
            <a:extLst>
              <a:ext uri="{28A0092B-C50C-407E-A947-70E740481C1C}">
                <a14:useLocalDpi xmlns:a14="http://schemas.microsoft.com/office/drawing/2010/main" val="0"/>
              </a:ext>
            </a:extLst>
          </a:blip>
          <a:stretch>
            <a:fillRect/>
          </a:stretch>
        </p:blipFill>
        <p:spPr>
          <a:xfrm>
            <a:off x="5028481" y="2964666"/>
            <a:ext cx="3714751" cy="3714751"/>
          </a:xfrm>
          <a:prstGeom prst="rect">
            <a:avLst/>
          </a:prstGeom>
          <a:effectLst>
            <a:softEdge rad="355600"/>
          </a:effectLst>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11278"/>
                                        </p:tgtEl>
                                        <p:attrNameLst>
                                          <p:attrName>style.visibility</p:attrName>
                                        </p:attrNameLst>
                                      </p:cBhvr>
                                      <p:to>
                                        <p:strVal val="visible"/>
                                      </p:to>
                                    </p:set>
                                    <p:animEffect transition="in" filter="strips(downLeft)">
                                      <p:cBhvr>
                                        <p:cTn id="7" dur="500"/>
                                        <p:tgtEl>
                                          <p:spTgt spid="11278"/>
                                        </p:tgtEl>
                                      </p:cBhvr>
                                    </p:animEffect>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par>
                                <p:cTn id="8" presetID="1" presetClass="entr" presetSubtype="0" fill="hold" nodeType="withEffect">
                                  <p:stCondLst>
                                    <p:cond delay="0"/>
                                  </p:stCondLst>
                                  <p:childTnLst>
                                    <p:set>
                                      <p:cBhvr>
                                        <p:cTn id="9" dur="1" fill="hold">
                                          <p:stCondLst>
                                            <p:cond delay="499"/>
                                          </p:stCondLst>
                                        </p:cTn>
                                        <p:tgtEl>
                                          <p:spTgt spid="11275"/>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ype.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11276"/>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1127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Text Box 9"/>
          <p:cNvSpPr txBox="1">
            <a:spLocks noChangeArrowheads="1"/>
          </p:cNvSpPr>
          <p:nvPr/>
        </p:nvSpPr>
        <p:spPr bwMode="auto">
          <a:xfrm>
            <a:off x="6858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pic>
        <p:nvPicPr>
          <p:cNvPr id="7" name="Picture 6" descr="peterkeyscolour.bmp"/>
          <p:cNvPicPr>
            <a:picLocks noChangeAspect="1"/>
          </p:cNvPicPr>
          <p:nvPr/>
        </p:nvPicPr>
        <p:blipFill>
          <a:blip r:embed="rId3" cstate="print"/>
          <a:stretch>
            <a:fillRect/>
          </a:stretch>
        </p:blipFill>
        <p:spPr>
          <a:xfrm>
            <a:off x="928662" y="-142900"/>
            <a:ext cx="7800976" cy="5566710"/>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xtBox 3"/>
          <p:cNvSpPr txBox="1">
            <a:spLocks noChangeArrowheads="1"/>
          </p:cNvSpPr>
          <p:nvPr/>
        </p:nvSpPr>
        <p:spPr bwMode="auto">
          <a:xfrm>
            <a:off x="1071563" y="5000625"/>
            <a:ext cx="67151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i="1">
                <a:solidFill>
                  <a:schemeClr val="bg1"/>
                </a:solidFill>
                <a:latin typeface="Arial" charset="0"/>
                <a:cs typeface="Arial" charset="0"/>
              </a:rPr>
              <a:t>“And I will give you the keys of the kingdom of heaven, and whatever you bind on earth will be bound in heaven, and whatever you loose on earth will be loosed in heaven.” </a:t>
            </a:r>
            <a:r>
              <a:rPr lang="en-US">
                <a:solidFill>
                  <a:schemeClr val="bg1"/>
                </a:solidFill>
                <a:latin typeface="Arial" charset="0"/>
                <a:cs typeface="Arial" charset="0"/>
              </a:rPr>
              <a:t>Matthew 16:19</a:t>
            </a:r>
            <a:endParaRPr lang="en-SG">
              <a:solidFill>
                <a:schemeClr val="bg1"/>
              </a:solidFill>
              <a:latin typeface="Arial" charset="0"/>
              <a:cs typeface="Arial" charset="0"/>
            </a:endParaRPr>
          </a:p>
        </p:txBody>
      </p:sp>
      <p:sp>
        <p:nvSpPr>
          <p:cNvPr id="5" name="Rectangle 4"/>
          <p:cNvSpPr/>
          <p:nvPr/>
        </p:nvSpPr>
        <p:spPr>
          <a:xfrm>
            <a:off x="428596" y="285728"/>
            <a:ext cx="7429552" cy="461665"/>
          </a:xfrm>
          <a:prstGeom prst="rect">
            <a:avLst/>
          </a:prstGeom>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defRPr/>
            </a:pPr>
            <a:r>
              <a:rPr lang="en-US" b="1" i="1" dirty="0">
                <a:solidFill>
                  <a:schemeClr val="bg1"/>
                </a:solidFill>
                <a:latin typeface="Arial" charset="0"/>
                <a:cs typeface="Arial" charset="0"/>
              </a:rPr>
              <a:t>Peter used the ______________ to the Kingdom.</a:t>
            </a:r>
            <a:endParaRPr lang="en-SG" dirty="0"/>
          </a:p>
        </p:txBody>
      </p:sp>
      <p:sp>
        <p:nvSpPr>
          <p:cNvPr id="6" name="Text Box 10"/>
          <p:cNvSpPr txBox="1">
            <a:spLocks noChangeArrowheads="1"/>
          </p:cNvSpPr>
          <p:nvPr/>
        </p:nvSpPr>
        <p:spPr bwMode="auto">
          <a:xfrm>
            <a:off x="3143240" y="214290"/>
            <a:ext cx="2514600" cy="519112"/>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effectLst>
                  <a:outerShdw blurRad="38100" dist="38100" dir="2700000" algn="tl">
                    <a:srgbClr val="000000">
                      <a:alpha val="43137"/>
                    </a:srgbClr>
                  </a:outerShdw>
                </a:effectLst>
                <a:latin typeface="Arial" charset="0"/>
              </a:rPr>
              <a:t>KEYS</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5AFD6-9E41-9CFD-3D7A-E53B8D2DAED1}"/>
            </a:ext>
          </a:extLst>
        </p:cNvPr>
        <p:cNvGrpSpPr/>
        <p:nvPr/>
      </p:nvGrpSpPr>
      <p:grpSpPr>
        <a:xfrm>
          <a:off x="0" y="0"/>
          <a:ext cx="0" cy="0"/>
          <a:chOff x="0" y="0"/>
          <a:chExt cx="0" cy="0"/>
        </a:xfrm>
      </p:grpSpPr>
      <p:sp>
        <p:nvSpPr>
          <p:cNvPr id="10243" name="Text Box 9">
            <a:extLst>
              <a:ext uri="{FF2B5EF4-FFF2-40B4-BE49-F238E27FC236}">
                <a16:creationId xmlns:a16="http://schemas.microsoft.com/office/drawing/2014/main" id="{223141C5-A5E2-381E-F482-141892A5E70E}"/>
              </a:ext>
            </a:extLst>
          </p:cNvPr>
          <p:cNvSpPr txBox="1">
            <a:spLocks noChangeArrowheads="1"/>
          </p:cNvSpPr>
          <p:nvPr/>
        </p:nvSpPr>
        <p:spPr bwMode="auto">
          <a:xfrm>
            <a:off x="6858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pic>
        <p:nvPicPr>
          <p:cNvPr id="3" name="Picture 2" descr="A map of the growth of christianity&#10;&#10;AI-generated content may be incorrect.">
            <a:extLst>
              <a:ext uri="{FF2B5EF4-FFF2-40B4-BE49-F238E27FC236}">
                <a16:creationId xmlns:a16="http://schemas.microsoft.com/office/drawing/2014/main" id="{9CA687BF-6322-CD08-D57F-0A6674795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0"/>
            <a:ext cx="4608512" cy="7098771"/>
          </a:xfrm>
          <a:prstGeom prst="rect">
            <a:avLst/>
          </a:prstGeom>
          <a:effectLst>
            <a:softEdge rad="292100"/>
          </a:effectLst>
        </p:spPr>
      </p:pic>
      <p:pic>
        <p:nvPicPr>
          <p:cNvPr id="5" name="Picture 4" descr="A blue sky with white text&#10;&#10;AI-generated content may be incorrect.">
            <a:extLst>
              <a:ext uri="{FF2B5EF4-FFF2-40B4-BE49-F238E27FC236}">
                <a16:creationId xmlns:a16="http://schemas.microsoft.com/office/drawing/2014/main" id="{BF50B1A2-2F79-D1BB-B01C-8795F29972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1983" y="0"/>
            <a:ext cx="4792017" cy="4792017"/>
          </a:xfrm>
          <a:prstGeom prst="rect">
            <a:avLst/>
          </a:prstGeom>
          <a:effectLst>
            <a:softEdge rad="304800"/>
          </a:effectLst>
        </p:spPr>
      </p:pic>
      <p:pic>
        <p:nvPicPr>
          <p:cNvPr id="7" name="Picture 6" descr="A person shaking hands with another person&#10;&#10;AI-generated content may be incorrect.">
            <a:extLst>
              <a:ext uri="{FF2B5EF4-FFF2-40B4-BE49-F238E27FC236}">
                <a16:creationId xmlns:a16="http://schemas.microsoft.com/office/drawing/2014/main" id="{55D7B1B0-0609-E1D3-67A2-364C3766A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124200"/>
            <a:ext cx="4287961" cy="3733800"/>
          </a:xfrm>
          <a:prstGeom prst="rect">
            <a:avLst/>
          </a:prstGeom>
          <a:effectLst>
            <a:softEdge rad="101600"/>
          </a:effectLst>
        </p:spPr>
      </p:pic>
    </p:spTree>
    <p:extLst>
      <p:ext uri="{BB962C8B-B14F-4D97-AF65-F5344CB8AC3E}">
        <p14:creationId xmlns:p14="http://schemas.microsoft.com/office/powerpoint/2010/main" val="1898814048"/>
      </p:ext>
    </p:extLst>
  </p:cSld>
  <p:clrMapOvr>
    <a:masterClrMapping/>
  </p:clrMapOvr>
  <p:transition>
    <p:newsflash/>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72" name="Text Box 8"/>
          <p:cNvSpPr txBox="1">
            <a:spLocks noChangeArrowheads="1"/>
          </p:cNvSpPr>
          <p:nvPr/>
        </p:nvSpPr>
        <p:spPr bwMode="auto">
          <a:xfrm>
            <a:off x="571472" y="500042"/>
            <a:ext cx="8215370" cy="2062103"/>
          </a:xfrm>
          <a:prstGeom prst="rect">
            <a:avLst/>
          </a:prstGeom>
          <a:ln>
            <a:headEnd/>
            <a:tailEnd/>
          </a:ln>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sz="3200" i="1" dirty="0">
                <a:solidFill>
                  <a:schemeClr val="bg1"/>
                </a:solidFill>
                <a:latin typeface="Arial" charset="0"/>
                <a:cs typeface="Arial" charset="0"/>
              </a:rPr>
              <a:t>The base for the Christian movement shifted from _____________ to __________. It is from here that the Roman world would be reached for Christ (Acts 11:19-26)</a:t>
            </a:r>
          </a:p>
        </p:txBody>
      </p:sp>
      <p:sp>
        <p:nvSpPr>
          <p:cNvPr id="13315" name="Text Box 9"/>
          <p:cNvSpPr txBox="1">
            <a:spLocks noChangeArrowheads="1"/>
          </p:cNvSpPr>
          <p:nvPr/>
        </p:nvSpPr>
        <p:spPr bwMode="auto">
          <a:xfrm>
            <a:off x="3143250" y="1000125"/>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11274" name="Text Box 10"/>
          <p:cNvSpPr txBox="1">
            <a:spLocks noChangeArrowheads="1"/>
          </p:cNvSpPr>
          <p:nvPr/>
        </p:nvSpPr>
        <p:spPr bwMode="auto">
          <a:xfrm>
            <a:off x="1785918" y="1000108"/>
            <a:ext cx="2514600" cy="519112"/>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effectLst>
                  <a:outerShdw blurRad="38100" dist="38100" dir="2700000" algn="tl">
                    <a:srgbClr val="000000">
                      <a:alpha val="43137"/>
                    </a:srgbClr>
                  </a:outerShdw>
                </a:effectLst>
                <a:latin typeface="Arial" charset="0"/>
              </a:rPr>
              <a:t>JERUSALEM</a:t>
            </a:r>
          </a:p>
        </p:txBody>
      </p:sp>
      <p:sp>
        <p:nvSpPr>
          <p:cNvPr id="7" name="Text Box 10"/>
          <p:cNvSpPr txBox="1">
            <a:spLocks noChangeArrowheads="1"/>
          </p:cNvSpPr>
          <p:nvPr/>
        </p:nvSpPr>
        <p:spPr bwMode="auto">
          <a:xfrm>
            <a:off x="5143504" y="1000108"/>
            <a:ext cx="2514600" cy="519112"/>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effectLst>
                  <a:outerShdw blurRad="38100" dist="38100" dir="2700000" algn="tl">
                    <a:srgbClr val="000000">
                      <a:alpha val="43137"/>
                    </a:srgbClr>
                  </a:outerShdw>
                </a:effectLst>
                <a:latin typeface="Arial" charset="0"/>
              </a:rPr>
              <a:t>ANTIOCH</a:t>
            </a:r>
          </a:p>
        </p:txBody>
      </p:sp>
      <p:sp>
        <p:nvSpPr>
          <p:cNvPr id="11" name="Text Box 8"/>
          <p:cNvSpPr txBox="1">
            <a:spLocks noChangeArrowheads="1"/>
          </p:cNvSpPr>
          <p:nvPr/>
        </p:nvSpPr>
        <p:spPr bwMode="auto">
          <a:xfrm>
            <a:off x="642910" y="2857496"/>
            <a:ext cx="4857784" cy="3046988"/>
          </a:xfrm>
          <a:prstGeom prst="rect">
            <a:avLst/>
          </a:prstGeom>
          <a:ln>
            <a:headEnd/>
            <a:tailEnd/>
          </a:ln>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sz="3200" i="1" dirty="0">
                <a:solidFill>
                  <a:schemeClr val="bg1"/>
                </a:solidFill>
                <a:latin typeface="Arial" charset="0"/>
                <a:cs typeface="Arial" charset="0"/>
              </a:rPr>
              <a:t>Resistance in Jerusalem comes to a head with the martyrdom of Apostle James and the imprisonment of Peter by Herod Agrippa I (Acts 12)</a:t>
            </a:r>
          </a:p>
        </p:txBody>
      </p:sp>
      <p:pic>
        <p:nvPicPr>
          <p:cNvPr id="12" name="Picture 11" descr="JamesKilled.jpg"/>
          <p:cNvPicPr>
            <a:picLocks noChangeAspect="1"/>
          </p:cNvPicPr>
          <p:nvPr/>
        </p:nvPicPr>
        <p:blipFill>
          <a:blip r:embed="rId2" cstate="print"/>
          <a:stretch>
            <a:fillRect/>
          </a:stretch>
        </p:blipFill>
        <p:spPr>
          <a:xfrm>
            <a:off x="5703961" y="3214686"/>
            <a:ext cx="3065139" cy="26546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74"/>
                                        </p:tgtEl>
                                        <p:attrNameLst>
                                          <p:attrName>style.visibility</p:attrName>
                                        </p:attrNameLst>
                                      </p:cBhvr>
                                      <p:to>
                                        <p:strVal val="visible"/>
                                      </p:to>
                                    </p:set>
                                    <p:animEffect transition="in" filter="fade">
                                      <p:cBhvr>
                                        <p:cTn id="7" dur="2000"/>
                                        <p:tgtEl>
                                          <p:spTgt spid="11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par>
                          <p:cTn id="13" fill="hold" nodeType="afterGroup">
                            <p:stCondLst>
                              <p:cond delay="2000"/>
                            </p:stCondLst>
                            <p:childTnLst>
                              <p:par>
                                <p:cTn id="14" presetID="3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800" decel="100000"/>
                                        <p:tgtEl>
                                          <p:spTgt spid="11"/>
                                        </p:tgtEl>
                                      </p:cBhvr>
                                    </p:animEffect>
                                    <p:anim calcmode="lin" valueType="num">
                                      <p:cBhvr>
                                        <p:cTn id="17" dur="800" decel="100000" fill="hold"/>
                                        <p:tgtEl>
                                          <p:spTgt spid="11"/>
                                        </p:tgtEl>
                                        <p:attrNameLst>
                                          <p:attrName>style.rotation</p:attrName>
                                        </p:attrNameLst>
                                      </p:cBhvr>
                                      <p:tavLst>
                                        <p:tav tm="0">
                                          <p:val>
                                            <p:fltVal val="-90"/>
                                          </p:val>
                                        </p:tav>
                                        <p:tav tm="100000">
                                          <p:val>
                                            <p:fltVal val="0"/>
                                          </p:val>
                                        </p:tav>
                                      </p:tavLst>
                                    </p:anim>
                                    <p:anim calcmode="lin" valueType="num">
                                      <p:cBhvr>
                                        <p:cTn id="18" dur="800" decel="100000" fill="hold"/>
                                        <p:tgtEl>
                                          <p:spTgt spid="11"/>
                                        </p:tgtEl>
                                        <p:attrNameLst>
                                          <p:attrName>ppt_x</p:attrName>
                                        </p:attrNameLst>
                                      </p:cBhvr>
                                      <p:tavLst>
                                        <p:tav tm="0">
                                          <p:val>
                                            <p:strVal val="#ppt_x+0.4"/>
                                          </p:val>
                                        </p:tav>
                                        <p:tav tm="100000">
                                          <p:val>
                                            <p:strVal val="#ppt_x-0.05"/>
                                          </p:val>
                                        </p:tav>
                                      </p:tavLst>
                                    </p:anim>
                                    <p:anim calcmode="lin" valueType="num">
                                      <p:cBhvr>
                                        <p:cTn id="19" dur="800" decel="100000" fill="hold"/>
                                        <p:tgtEl>
                                          <p:spTgt spid="1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3000"/>
                            </p:stCondLst>
                            <p:childTnLst>
                              <p:par>
                                <p:cTn id="23" presetID="3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800" decel="100000"/>
                                        <p:tgtEl>
                                          <p:spTgt spid="12"/>
                                        </p:tgtEl>
                                      </p:cBhvr>
                                    </p:animEffect>
                                    <p:anim calcmode="lin" valueType="num">
                                      <p:cBhvr>
                                        <p:cTn id="26" dur="800" decel="100000" fill="hold"/>
                                        <p:tgtEl>
                                          <p:spTgt spid="12"/>
                                        </p:tgtEl>
                                        <p:attrNameLst>
                                          <p:attrName>style.rotation</p:attrName>
                                        </p:attrNameLst>
                                      </p:cBhvr>
                                      <p:tavLst>
                                        <p:tav tm="0">
                                          <p:val>
                                            <p:fltVal val="-90"/>
                                          </p:val>
                                        </p:tav>
                                        <p:tav tm="100000">
                                          <p:val>
                                            <p:fltVal val="0"/>
                                          </p:val>
                                        </p:tav>
                                      </p:tavLst>
                                    </p:anim>
                                    <p:anim calcmode="lin" valueType="num">
                                      <p:cBhvr>
                                        <p:cTn id="27" dur="800" decel="100000" fill="hold"/>
                                        <p:tgtEl>
                                          <p:spTgt spid="12"/>
                                        </p:tgtEl>
                                        <p:attrNameLst>
                                          <p:attrName>ppt_x</p:attrName>
                                        </p:attrNameLst>
                                      </p:cBhvr>
                                      <p:tavLst>
                                        <p:tav tm="0">
                                          <p:val>
                                            <p:strVal val="#ppt_x+0.4"/>
                                          </p:val>
                                        </p:tav>
                                        <p:tav tm="100000">
                                          <p:val>
                                            <p:strVal val="#ppt_x-0.05"/>
                                          </p:val>
                                        </p:tav>
                                      </p:tavLst>
                                    </p:anim>
                                    <p:anim calcmode="lin" valueType="num">
                                      <p:cBhvr>
                                        <p:cTn id="28" dur="800" decel="100000" fill="hold"/>
                                        <p:tgtEl>
                                          <p:spTgt spid="12"/>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Text Box 9"/>
          <p:cNvSpPr txBox="1">
            <a:spLocks noChangeArrowheads="1"/>
          </p:cNvSpPr>
          <p:nvPr/>
        </p:nvSpPr>
        <p:spPr bwMode="auto">
          <a:xfrm>
            <a:off x="6858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graphicFrame>
        <p:nvGraphicFramePr>
          <p:cNvPr id="7" name="Table 6"/>
          <p:cNvGraphicFramePr>
            <a:graphicFrameLocks noGrp="1"/>
          </p:cNvGraphicFramePr>
          <p:nvPr/>
        </p:nvGraphicFramePr>
        <p:xfrm>
          <a:off x="1524000" y="1397000"/>
          <a:ext cx="6096000" cy="4816474"/>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18228">
                <a:tc>
                  <a:txBody>
                    <a:bodyPr/>
                    <a:lstStyle/>
                    <a:p>
                      <a:r>
                        <a:rPr lang="en-US" sz="2800" b="1" dirty="0"/>
                        <a:t>Chapters 1-12</a:t>
                      </a:r>
                      <a:endParaRPr lang="en-SG" sz="2800" b="1" dirty="0"/>
                    </a:p>
                  </a:txBody>
                  <a:tcPr marT="45726" marB="45726"/>
                </a:tc>
                <a:tc>
                  <a:txBody>
                    <a:bodyPr/>
                    <a:lstStyle/>
                    <a:p>
                      <a:r>
                        <a:rPr lang="en-US" sz="2800" b="1" dirty="0"/>
                        <a:t>Chapters 13-24</a:t>
                      </a:r>
                      <a:endParaRPr lang="en-SG" sz="2800" b="1" dirty="0"/>
                    </a:p>
                  </a:txBody>
                  <a:tcPr marT="45726" marB="45726"/>
                </a:tc>
                <a:extLst>
                  <a:ext uri="{0D108BD9-81ED-4DB2-BD59-A6C34878D82A}">
                    <a16:rowId xmlns:a16="http://schemas.microsoft.com/office/drawing/2014/main" val="10000"/>
                  </a:ext>
                </a:extLst>
              </a:tr>
              <a:tr h="2011945">
                <a:tc>
                  <a:txBody>
                    <a:bodyPr/>
                    <a:lstStyle/>
                    <a:p>
                      <a:pPr>
                        <a:buFont typeface="Arial" charset="0"/>
                        <a:buChar char="•"/>
                      </a:pPr>
                      <a:r>
                        <a:rPr lang="en-US" sz="1800" dirty="0"/>
                        <a:t>Jerusalem the center</a:t>
                      </a:r>
                    </a:p>
                    <a:p>
                      <a:pPr>
                        <a:buFont typeface="Arial" charset="0"/>
                        <a:buChar char="•"/>
                      </a:pPr>
                      <a:r>
                        <a:rPr lang="en-US" sz="1800" dirty="0"/>
                        <a:t>Peter the chief figure</a:t>
                      </a:r>
                    </a:p>
                    <a:p>
                      <a:pPr>
                        <a:buFont typeface="Arial" charset="0"/>
                        <a:buChar char="•"/>
                      </a:pPr>
                      <a:r>
                        <a:rPr lang="en-US" sz="1800" dirty="0"/>
                        <a:t>Out</a:t>
                      </a:r>
                      <a:r>
                        <a:rPr lang="en-US" sz="1800" baseline="0" dirty="0"/>
                        <a:t> to Samaria</a:t>
                      </a:r>
                    </a:p>
                    <a:p>
                      <a:pPr>
                        <a:buFont typeface="Arial" charset="0"/>
                        <a:buChar char="•"/>
                      </a:pPr>
                      <a:r>
                        <a:rPr lang="en-US" sz="1800" baseline="0" dirty="0"/>
                        <a:t>Word rejected by Jews of homeland</a:t>
                      </a:r>
                    </a:p>
                    <a:p>
                      <a:pPr>
                        <a:buFont typeface="Arial" charset="0"/>
                        <a:buChar char="•"/>
                      </a:pPr>
                      <a:r>
                        <a:rPr lang="en-US" sz="1800" baseline="0" dirty="0"/>
                        <a:t>Peter imprisoned</a:t>
                      </a:r>
                    </a:p>
                    <a:p>
                      <a:pPr>
                        <a:buFont typeface="Arial" charset="0"/>
                        <a:buChar char="•"/>
                      </a:pPr>
                      <a:r>
                        <a:rPr lang="en-US" sz="1800" baseline="0" dirty="0"/>
                        <a:t>Judgment on Herod</a:t>
                      </a:r>
                      <a:endParaRPr lang="en-SG" sz="1800" dirty="0"/>
                    </a:p>
                  </a:txBody>
                  <a:tcPr marT="45726" marB="45726"/>
                </a:tc>
                <a:tc>
                  <a:txBody>
                    <a:bodyPr/>
                    <a:lstStyle/>
                    <a:p>
                      <a:pPr>
                        <a:buFont typeface="Arial" charset="0"/>
                        <a:buChar char="•"/>
                      </a:pPr>
                      <a:r>
                        <a:rPr lang="en-US" sz="1800" dirty="0"/>
                        <a:t>Antioch the center</a:t>
                      </a:r>
                    </a:p>
                    <a:p>
                      <a:pPr>
                        <a:buFont typeface="Arial" charset="0"/>
                        <a:buChar char="•"/>
                      </a:pPr>
                      <a:r>
                        <a:rPr lang="en-US" sz="1800" dirty="0"/>
                        <a:t>Paul the chief figure</a:t>
                      </a:r>
                    </a:p>
                    <a:p>
                      <a:pPr>
                        <a:buFont typeface="Arial" charset="0"/>
                        <a:buChar char="•"/>
                      </a:pPr>
                      <a:r>
                        <a:rPr lang="en-US" sz="1800" dirty="0"/>
                        <a:t>Out</a:t>
                      </a:r>
                      <a:r>
                        <a:rPr lang="en-US" sz="1800" baseline="0" dirty="0"/>
                        <a:t> to Rome</a:t>
                      </a:r>
                    </a:p>
                    <a:p>
                      <a:pPr>
                        <a:buFont typeface="Arial" charset="0"/>
                        <a:buChar char="•"/>
                      </a:pPr>
                      <a:r>
                        <a:rPr lang="en-US" sz="1800" baseline="0" dirty="0"/>
                        <a:t>Word rejected by Jews of the dispersion</a:t>
                      </a:r>
                    </a:p>
                    <a:p>
                      <a:pPr>
                        <a:buFont typeface="Arial" charset="0"/>
                        <a:buChar char="•"/>
                      </a:pPr>
                      <a:r>
                        <a:rPr lang="en-US" sz="1800" baseline="0" dirty="0"/>
                        <a:t>Paul imprisoned</a:t>
                      </a:r>
                    </a:p>
                    <a:p>
                      <a:pPr>
                        <a:buFont typeface="Arial" charset="0"/>
                        <a:buChar char="•"/>
                      </a:pPr>
                      <a:r>
                        <a:rPr lang="en-US" sz="1800" baseline="0" dirty="0"/>
                        <a:t>Judgment on Jews</a:t>
                      </a:r>
                      <a:endParaRPr lang="en-SG" sz="1800" dirty="0"/>
                    </a:p>
                  </a:txBody>
                  <a:tcPr marT="45726" marB="45726"/>
                </a:tc>
                <a:extLst>
                  <a:ext uri="{0D108BD9-81ED-4DB2-BD59-A6C34878D82A}">
                    <a16:rowId xmlns:a16="http://schemas.microsoft.com/office/drawing/2014/main" val="10001"/>
                  </a:ext>
                </a:extLst>
              </a:tr>
              <a:tr h="2286301">
                <a:tc>
                  <a:txBody>
                    <a:bodyPr/>
                    <a:lstStyle/>
                    <a:p>
                      <a:pPr algn="l"/>
                      <a:r>
                        <a:rPr lang="en-US" sz="1800" dirty="0"/>
                        <a:t>First Sermon                   2</a:t>
                      </a:r>
                    </a:p>
                    <a:p>
                      <a:pPr algn="l"/>
                      <a:r>
                        <a:rPr lang="en-US" sz="1800" dirty="0"/>
                        <a:t>Lame</a:t>
                      </a:r>
                      <a:r>
                        <a:rPr lang="en-US" sz="1800" baseline="0" dirty="0"/>
                        <a:t> man healed           3</a:t>
                      </a:r>
                    </a:p>
                    <a:p>
                      <a:pPr algn="l"/>
                      <a:r>
                        <a:rPr lang="en-US" sz="1800" baseline="0" dirty="0"/>
                        <a:t>Simon the sorcerer         8</a:t>
                      </a:r>
                    </a:p>
                    <a:p>
                      <a:pPr algn="l"/>
                      <a:r>
                        <a:rPr lang="en-US" sz="1800" baseline="0" dirty="0"/>
                        <a:t>Influence of shadow       5</a:t>
                      </a:r>
                    </a:p>
                    <a:p>
                      <a:pPr algn="l"/>
                      <a:r>
                        <a:rPr lang="en-US" sz="1800" baseline="0" dirty="0"/>
                        <a:t>Laying on of hands         8</a:t>
                      </a:r>
                    </a:p>
                    <a:p>
                      <a:pPr algn="l"/>
                      <a:r>
                        <a:rPr lang="en-US" sz="1800" baseline="0" dirty="0"/>
                        <a:t>Peter worshipped           10</a:t>
                      </a:r>
                    </a:p>
                    <a:p>
                      <a:pPr algn="l"/>
                      <a:r>
                        <a:rPr lang="en-US" sz="1800" baseline="0" dirty="0"/>
                        <a:t>Tabitha raised                 9</a:t>
                      </a:r>
                    </a:p>
                    <a:p>
                      <a:pPr algn="l"/>
                      <a:r>
                        <a:rPr lang="en-US" sz="1800" baseline="0" dirty="0"/>
                        <a:t>Peter imprisoned            12</a:t>
                      </a:r>
                      <a:endParaRPr lang="en-SG" sz="1800" dirty="0"/>
                    </a:p>
                  </a:txBody>
                  <a:tcPr marT="45726" marB="45726"/>
                </a:tc>
                <a:tc>
                  <a:txBody>
                    <a:bodyPr/>
                    <a:lstStyle/>
                    <a:p>
                      <a:r>
                        <a:rPr lang="en-US" sz="1800" dirty="0"/>
                        <a:t>First Sermon                        13</a:t>
                      </a:r>
                    </a:p>
                    <a:p>
                      <a:r>
                        <a:rPr lang="en-US" sz="1800" dirty="0"/>
                        <a:t>Lame man healed                14</a:t>
                      </a:r>
                    </a:p>
                    <a:p>
                      <a:r>
                        <a:rPr lang="en-US" sz="1800" dirty="0" err="1"/>
                        <a:t>Elymas</a:t>
                      </a:r>
                      <a:r>
                        <a:rPr lang="en-US" sz="1800" dirty="0"/>
                        <a:t> the sorcerer             13</a:t>
                      </a:r>
                    </a:p>
                    <a:p>
                      <a:r>
                        <a:rPr lang="en-US" sz="1800" dirty="0"/>
                        <a:t>Influence of handkerchief   19</a:t>
                      </a:r>
                    </a:p>
                    <a:p>
                      <a:r>
                        <a:rPr lang="en-US" sz="1800" baseline="0" dirty="0"/>
                        <a:t>Laying on of hands              19</a:t>
                      </a:r>
                    </a:p>
                    <a:p>
                      <a:r>
                        <a:rPr lang="en-US" sz="1800" baseline="0" dirty="0"/>
                        <a:t>Paul worshipped                  14</a:t>
                      </a:r>
                    </a:p>
                    <a:p>
                      <a:r>
                        <a:rPr lang="en-US" sz="1800" baseline="0" dirty="0" err="1"/>
                        <a:t>Eutichus</a:t>
                      </a:r>
                      <a:r>
                        <a:rPr lang="en-US" sz="1800" baseline="0" dirty="0"/>
                        <a:t> raised                     20</a:t>
                      </a:r>
                    </a:p>
                    <a:p>
                      <a:r>
                        <a:rPr lang="en-US" sz="1800" baseline="0" dirty="0"/>
                        <a:t>Paul imprisoned                   28</a:t>
                      </a:r>
                      <a:endParaRPr lang="en-SG" sz="1800" dirty="0"/>
                    </a:p>
                  </a:txBody>
                  <a:tcPr marT="45726" marB="45726"/>
                </a:tc>
                <a:extLst>
                  <a:ext uri="{0D108BD9-81ED-4DB2-BD59-A6C34878D82A}">
                    <a16:rowId xmlns:a16="http://schemas.microsoft.com/office/drawing/2014/main" val="10002"/>
                  </a:ext>
                </a:extLst>
              </a:tr>
            </a:tbl>
          </a:graphicData>
        </a:graphic>
      </p:graphicFrame>
      <p:sp>
        <p:nvSpPr>
          <p:cNvPr id="8" name="Rectangle 7"/>
          <p:cNvSpPr/>
          <p:nvPr/>
        </p:nvSpPr>
        <p:spPr>
          <a:xfrm>
            <a:off x="500034" y="357166"/>
            <a:ext cx="8102924" cy="769441"/>
          </a:xfrm>
          <a:prstGeom prst="rect">
            <a:avLst/>
          </a:prstGeom>
          <a:noFill/>
          <a:effectLst/>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55000" endA="50" endPos="85000" dir="5400000" sy="-100000" algn="bl" rotWithShape="0"/>
                </a:effectLst>
              </a:rPr>
              <a:t>Parallels between Peter and Paul</a:t>
            </a:r>
          </a:p>
        </p:txBody>
      </p:sp>
    </p:spTree>
  </p:cSld>
  <p:clrMapOvr>
    <a:masterClrMapping/>
  </p:clrMapOvr>
  <p:transition>
    <p:newsflash/>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7BA35D7-C22B-F04B-9568-19272DAC408B}"/>
            </a:ext>
          </a:extLst>
        </p:cNvPr>
        <p:cNvGrpSpPr/>
        <p:nvPr/>
      </p:nvGrpSpPr>
      <p:grpSpPr>
        <a:xfrm>
          <a:off x="0" y="0"/>
          <a:ext cx="0" cy="0"/>
          <a:chOff x="0" y="0"/>
          <a:chExt cx="0" cy="0"/>
        </a:xfrm>
      </p:grpSpPr>
      <p:pic>
        <p:nvPicPr>
          <p:cNvPr id="3" name="Picture 2" descr="A diagram of a book opening&#10;&#10;AI-generated content may be incorrect.">
            <a:extLst>
              <a:ext uri="{FF2B5EF4-FFF2-40B4-BE49-F238E27FC236}">
                <a16:creationId xmlns:a16="http://schemas.microsoft.com/office/drawing/2014/main" id="{EFE86A1D-B858-BCE8-6A25-FF4B2279A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3" y="21158"/>
            <a:ext cx="9128252" cy="6836842"/>
          </a:xfrm>
          <a:prstGeom prst="rect">
            <a:avLst/>
          </a:prstGeom>
        </p:spPr>
      </p:pic>
    </p:spTree>
    <p:extLst>
      <p:ext uri="{BB962C8B-B14F-4D97-AF65-F5344CB8AC3E}">
        <p14:creationId xmlns:p14="http://schemas.microsoft.com/office/powerpoint/2010/main" val="630448375"/>
      </p:ext>
    </p:extLst>
  </p:cSld>
  <p:clrMapOvr>
    <a:masterClrMapping/>
  </p:clrMapOvr>
  <p:transition>
    <p:newsflash/>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685800" y="1828800"/>
            <a:ext cx="8686800" cy="244316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marL="457200" indent="-457200">
              <a:spcBef>
                <a:spcPct val="50000"/>
              </a:spcBef>
              <a:buFontTx/>
              <a:buAutoNum type="arabicPeriod"/>
              <a:defRPr/>
            </a:pPr>
            <a:r>
              <a:rPr lang="en-US" sz="2800" dirty="0">
                <a:solidFill>
                  <a:schemeClr val="bg1"/>
                </a:solidFill>
                <a:latin typeface="Arial" charset="0"/>
                <a:cs typeface="Arial" charset="0"/>
              </a:rPr>
              <a:t>Sent out by the church at ___________ (13:1-3).</a:t>
            </a:r>
            <a:endParaRPr lang="en-US" sz="2800" dirty="0">
              <a:solidFill>
                <a:schemeClr val="bg1"/>
              </a:solidFill>
              <a:cs typeface="Times New Roman" pitchFamily="18" charset="0"/>
            </a:endParaRPr>
          </a:p>
          <a:p>
            <a:pPr marL="457200" indent="-457200">
              <a:spcBef>
                <a:spcPct val="50000"/>
              </a:spcBef>
              <a:defRPr/>
            </a:pPr>
            <a:r>
              <a:rPr lang="en-US" sz="2800" dirty="0">
                <a:solidFill>
                  <a:schemeClr val="bg1"/>
                </a:solidFill>
                <a:latin typeface="Arial" charset="0"/>
                <a:cs typeface="Arial" charset="0"/>
              </a:rPr>
              <a:t>2. Cyprus (13:4-12)</a:t>
            </a:r>
            <a:endParaRPr lang="en-US" sz="2800" dirty="0">
              <a:solidFill>
                <a:schemeClr val="bg1"/>
              </a:solidFill>
              <a:cs typeface="Times New Roman" pitchFamily="18" charset="0"/>
            </a:endParaRPr>
          </a:p>
          <a:p>
            <a:pPr marL="457200" indent="-457200">
              <a:spcBef>
                <a:spcPct val="50000"/>
              </a:spcBef>
              <a:defRPr/>
            </a:pPr>
            <a:r>
              <a:rPr lang="en-US" sz="2800" dirty="0">
                <a:solidFill>
                  <a:schemeClr val="bg1"/>
                </a:solidFill>
                <a:latin typeface="Arial" charset="0"/>
                <a:cs typeface="Arial" charset="0"/>
              </a:rPr>
              <a:t>3. Asia Minor (13:13-4:28)</a:t>
            </a:r>
            <a:endParaRPr lang="en-US" sz="2800" dirty="0">
              <a:solidFill>
                <a:schemeClr val="bg1"/>
              </a:solidFill>
              <a:cs typeface="Times New Roman" pitchFamily="18" charset="0"/>
            </a:endParaRPr>
          </a:p>
          <a:p>
            <a:pPr marL="457200" indent="-457200">
              <a:spcBef>
                <a:spcPct val="50000"/>
              </a:spcBef>
              <a:defRPr/>
            </a:pPr>
            <a:endParaRPr lang="en-US" sz="2800" dirty="0">
              <a:solidFill>
                <a:schemeClr val="bg1"/>
              </a:solidFill>
            </a:endParaRPr>
          </a:p>
        </p:txBody>
      </p:sp>
      <p:sp>
        <p:nvSpPr>
          <p:cNvPr id="12293" name="Text Box 5"/>
          <p:cNvSpPr txBox="1">
            <a:spLocks noChangeArrowheads="1"/>
          </p:cNvSpPr>
          <p:nvPr/>
        </p:nvSpPr>
        <p:spPr bwMode="auto">
          <a:xfrm>
            <a:off x="5410200" y="1752600"/>
            <a:ext cx="20574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effectLst>
                  <a:outerShdw blurRad="38100" dist="38100" dir="2700000" algn="tl">
                    <a:srgbClr val="000000">
                      <a:alpha val="43137"/>
                    </a:srgbClr>
                  </a:outerShdw>
                </a:effectLst>
                <a:latin typeface="Arial" charset="0"/>
              </a:rPr>
              <a:t>ANTIOCH</a:t>
            </a:r>
          </a:p>
        </p:txBody>
      </p:sp>
      <p:sp>
        <p:nvSpPr>
          <p:cNvPr id="12294" name="Text Box 6"/>
          <p:cNvSpPr txBox="1">
            <a:spLocks noChangeArrowheads="1"/>
          </p:cNvSpPr>
          <p:nvPr/>
        </p:nvSpPr>
        <p:spPr bwMode="auto">
          <a:xfrm>
            <a:off x="785786" y="4143380"/>
            <a:ext cx="7539062" cy="180022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sz="2800" dirty="0">
                <a:solidFill>
                  <a:schemeClr val="bg1"/>
                </a:solidFill>
                <a:latin typeface="Arial" charset="0"/>
                <a:cs typeface="Arial" charset="0"/>
              </a:rPr>
              <a:t>Strategy: Urban centers, Synagogues, Paul's central message (13:16-42)</a:t>
            </a:r>
            <a:r>
              <a:rPr lang="en-US" sz="2800" dirty="0">
                <a:solidFill>
                  <a:schemeClr val="bg1"/>
                </a:solidFill>
                <a:cs typeface="Times New Roman" pitchFamily="18" charset="0"/>
              </a:rPr>
              <a:t>, </a:t>
            </a:r>
            <a:r>
              <a:rPr lang="en-US" sz="2800" dirty="0">
                <a:solidFill>
                  <a:schemeClr val="bg1"/>
                </a:solidFill>
                <a:latin typeface="Arial" charset="0"/>
                <a:cs typeface="Arial" charset="0"/>
              </a:rPr>
              <a:t>to "God fearers" (13:43), e</a:t>
            </a:r>
            <a:r>
              <a:rPr lang="en-US" sz="2800" i="1" dirty="0">
                <a:solidFill>
                  <a:schemeClr val="bg1"/>
                </a:solidFill>
                <a:latin typeface="Arial" charset="0"/>
                <a:cs typeface="Arial" charset="0"/>
              </a:rPr>
              <a:t>stablished the church in short time –appoint elders.</a:t>
            </a:r>
            <a:r>
              <a:rPr lang="en-US" sz="2800" dirty="0">
                <a:solidFill>
                  <a:schemeClr val="bg1"/>
                </a:solidFill>
              </a:rPr>
              <a:t> </a:t>
            </a:r>
          </a:p>
        </p:txBody>
      </p:sp>
      <p:sp>
        <p:nvSpPr>
          <p:cNvPr id="6" name="Rectangle 5"/>
          <p:cNvSpPr/>
          <p:nvPr/>
        </p:nvSpPr>
        <p:spPr>
          <a:xfrm>
            <a:off x="0" y="0"/>
            <a:ext cx="8929718" cy="1569660"/>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v. Paul’s first missionary</a:t>
            </a:r>
          </a:p>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Journey (13:1-15:35)</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29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229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7" name="Picture 5" descr="C:\WINDOWS\Profiles\Tim\My Documents\NT Survey\1sttrip.gif"/>
          <p:cNvPicPr>
            <a:picLocks noChangeAspect="1" noChangeArrowheads="1"/>
          </p:cNvPicPr>
          <p:nvPr/>
        </p:nvPicPr>
        <p:blipFill>
          <a:blip r:embed="rId5" cstate="print"/>
          <a:srcRect/>
          <a:stretch>
            <a:fillRect/>
          </a:stretch>
        </p:blipFill>
        <p:spPr bwMode="auto">
          <a:xfrm>
            <a:off x="530198" y="558069"/>
            <a:ext cx="7940729" cy="59293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389" name="Text Box 16"/>
          <p:cNvSpPr txBox="1">
            <a:spLocks noChangeArrowheads="1"/>
          </p:cNvSpPr>
          <p:nvPr/>
        </p:nvSpPr>
        <p:spPr bwMode="auto">
          <a:xfrm>
            <a:off x="3657600" y="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sp>
        <p:nvSpPr>
          <p:cNvPr id="13330" name="Line 18"/>
          <p:cNvSpPr>
            <a:spLocks noChangeShapeType="1"/>
          </p:cNvSpPr>
          <p:nvPr/>
        </p:nvSpPr>
        <p:spPr bwMode="auto">
          <a:xfrm flipH="1" flipV="1">
            <a:off x="5767463" y="5214938"/>
            <a:ext cx="2447850" cy="21431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SG"/>
          </a:p>
        </p:txBody>
      </p:sp>
      <p:sp>
        <p:nvSpPr>
          <p:cNvPr id="16392" name="Text Box 19"/>
          <p:cNvSpPr txBox="1">
            <a:spLocks noChangeArrowheads="1"/>
          </p:cNvSpPr>
          <p:nvPr/>
        </p:nvSpPr>
        <p:spPr bwMode="auto">
          <a:xfrm>
            <a:off x="3886200" y="4191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sp>
        <p:nvSpPr>
          <p:cNvPr id="13333" name="Text Box 21"/>
          <p:cNvSpPr txBox="1">
            <a:spLocks noChangeArrowheads="1"/>
          </p:cNvSpPr>
          <p:nvPr/>
        </p:nvSpPr>
        <p:spPr bwMode="auto">
          <a:xfrm>
            <a:off x="3014882" y="4367481"/>
            <a:ext cx="2743200" cy="1200329"/>
          </a:xfrm>
          <a:prstGeom prst="rect">
            <a:avLst/>
          </a:prstGeom>
          <a:ln>
            <a:headEnd/>
            <a:tailEnd/>
          </a:ln>
          <a:effectLst>
            <a:outerShdw blurRad="76200" dist="12700" dir="8100000" sy="-23000" kx="800400" algn="br" rotWithShape="0">
              <a:prstClr val="black">
                <a:alpha val="20000"/>
              </a:prstClr>
            </a:outerShdw>
          </a:effectLst>
          <a:scene3d>
            <a:camera prst="perspectiveAbove"/>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a:spAutoFit/>
          </a:bodyPr>
          <a:lstStyle/>
          <a:p>
            <a:pPr algn="ctr">
              <a:spcBef>
                <a:spcPct val="50000"/>
              </a:spcBef>
              <a:defRPr/>
            </a:pPr>
            <a:r>
              <a:rPr lang="en-US" b="1" dirty="0">
                <a:latin typeface="Arial" charset="0"/>
              </a:rPr>
              <a:t>James, brother of Jesus, wrote his letter c.AD45 – </a:t>
            </a:r>
          </a:p>
        </p:txBody>
      </p:sp>
      <p:sp>
        <p:nvSpPr>
          <p:cNvPr id="13335" name="Text Box 23"/>
          <p:cNvSpPr txBox="1">
            <a:spLocks noChangeArrowheads="1"/>
          </p:cNvSpPr>
          <p:nvPr/>
        </p:nvSpPr>
        <p:spPr bwMode="auto">
          <a:xfrm>
            <a:off x="3024263" y="233839"/>
            <a:ext cx="5857916" cy="4185761"/>
          </a:xfrm>
          <a:prstGeom prst="rect">
            <a:avLst/>
          </a:prstGeom>
          <a:ln>
            <a:headEnd/>
            <a:tailEnd/>
          </a:ln>
          <a:effectLst>
            <a:outerShdw blurRad="76200" dist="12700" dir="8100000" sy="-23000" kx="800400" algn="br" rotWithShape="0">
              <a:prstClr val="black">
                <a:alpha val="20000"/>
              </a:prstClr>
            </a:outerShdw>
          </a:effectLst>
          <a:scene3d>
            <a:camera prst="perspectiveContrastingLeftFacing"/>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a:spAutoFit/>
          </a:bodyPr>
          <a:lstStyle/>
          <a:p>
            <a:pPr algn="ctr">
              <a:spcBef>
                <a:spcPct val="50000"/>
              </a:spcBef>
              <a:defRPr/>
            </a:pPr>
            <a:r>
              <a:rPr lang="en-US" sz="2800" b="1" dirty="0">
                <a:latin typeface="Arial" charset="0"/>
              </a:rPr>
              <a:t>James wrote his letter to Christian Jews (and ultimately all Christians) to emphasize their need for obedient practical works in faith.</a:t>
            </a:r>
          </a:p>
          <a:p>
            <a:pPr algn="ctr">
              <a:spcBef>
                <a:spcPct val="50000"/>
              </a:spcBef>
              <a:defRPr/>
            </a:pPr>
            <a:r>
              <a:rPr lang="en-US" sz="2800" b="1" dirty="0">
                <a:latin typeface="Arial" charset="0"/>
              </a:rPr>
              <a:t>Paul wrote Galatians to show man is saved by faith in Jesus Christ alone, not by works (keeping the Law).</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025" y="389668"/>
            <a:ext cx="8461375" cy="589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par>
                                <p:cTn id="7" presetID="1" presetClass="entr" presetSubtype="0" fill="hold" nodeType="withEffect">
                                  <p:stCondLst>
                                    <p:cond delay="0"/>
                                  </p:stCondLst>
                                  <p:childTnLst>
                                    <p:set>
                                      <p:cBhvr>
                                        <p:cTn id="8" dur="1" fill="hold">
                                          <p:stCondLst>
                                            <p:cond delay="499"/>
                                          </p:stCondLst>
                                        </p:cTn>
                                        <p:tgtEl>
                                          <p:spTgt spid="13333"/>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7" name="Picture 5" descr="C:\WINDOWS\Profiles\Tim\My Documents\NT Survey\1sttrip.gif"/>
          <p:cNvPicPr>
            <a:picLocks noChangeAspect="1" noChangeArrowheads="1"/>
          </p:cNvPicPr>
          <p:nvPr/>
        </p:nvPicPr>
        <p:blipFill>
          <a:blip r:embed="rId6" cstate="print"/>
          <a:srcRect/>
          <a:stretch>
            <a:fillRect/>
          </a:stretch>
        </p:blipFill>
        <p:spPr bwMode="auto">
          <a:xfrm>
            <a:off x="571472" y="500042"/>
            <a:ext cx="7940729" cy="59293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323" name="Line 11"/>
          <p:cNvSpPr>
            <a:spLocks noChangeShapeType="1"/>
          </p:cNvSpPr>
          <p:nvPr/>
        </p:nvSpPr>
        <p:spPr bwMode="auto">
          <a:xfrm flipH="1">
            <a:off x="3714749" y="3000375"/>
            <a:ext cx="4366249" cy="92868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SG"/>
          </a:p>
        </p:txBody>
      </p:sp>
      <p:sp>
        <p:nvSpPr>
          <p:cNvPr id="13324" name="Text Box 12"/>
          <p:cNvSpPr txBox="1">
            <a:spLocks noChangeArrowheads="1"/>
          </p:cNvSpPr>
          <p:nvPr/>
        </p:nvSpPr>
        <p:spPr bwMode="auto">
          <a:xfrm>
            <a:off x="179512" y="2928934"/>
            <a:ext cx="3276600" cy="2308324"/>
          </a:xfrm>
          <a:prstGeom prst="rect">
            <a:avLst/>
          </a:prstGeom>
          <a:ln>
            <a:headEnd/>
            <a:tailEnd/>
          </a:ln>
          <a:effectLst>
            <a:outerShdw blurRad="76200" dist="12700" dir="8100000" sy="-23000" kx="800400" algn="br" rotWithShape="0">
              <a:prstClr val="black">
                <a:alpha val="20000"/>
              </a:prstClr>
            </a:outerShdw>
          </a:effectLst>
          <a:scene3d>
            <a:camera prst="perspectiveAbove"/>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a:spAutoFit/>
          </a:bodyPr>
          <a:lstStyle/>
          <a:p>
            <a:pPr algn="ctr">
              <a:spcBef>
                <a:spcPct val="50000"/>
              </a:spcBef>
              <a:defRPr/>
            </a:pPr>
            <a:r>
              <a:rPr lang="en-US" b="1" dirty="0">
                <a:latin typeface="Arial" charset="0"/>
              </a:rPr>
              <a:t>Galatians maybe written from Antioch AD49 to South Galatians before Paul went to Jerusalem Council.</a:t>
            </a:r>
          </a:p>
        </p:txBody>
      </p:sp>
      <p:sp>
        <p:nvSpPr>
          <p:cNvPr id="16389" name="Text Box 16"/>
          <p:cNvSpPr txBox="1">
            <a:spLocks noChangeArrowheads="1"/>
          </p:cNvSpPr>
          <p:nvPr/>
        </p:nvSpPr>
        <p:spPr bwMode="auto">
          <a:xfrm>
            <a:off x="3657600" y="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sp>
        <p:nvSpPr>
          <p:cNvPr id="13329" name="Oval 17"/>
          <p:cNvSpPr>
            <a:spLocks noChangeArrowheads="1"/>
          </p:cNvSpPr>
          <p:nvPr/>
        </p:nvSpPr>
        <p:spPr bwMode="auto">
          <a:xfrm>
            <a:off x="4500563" y="1357313"/>
            <a:ext cx="3429000" cy="18288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16392" name="Text Box 19"/>
          <p:cNvSpPr txBox="1">
            <a:spLocks noChangeArrowheads="1"/>
          </p:cNvSpPr>
          <p:nvPr/>
        </p:nvSpPr>
        <p:spPr bwMode="auto">
          <a:xfrm>
            <a:off x="3886200" y="4191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pic>
        <p:nvPicPr>
          <p:cNvPr id="11" name="Picture 10" descr="Galatians.jpg"/>
          <p:cNvPicPr>
            <a:picLocks noChangeAspect="1"/>
          </p:cNvPicPr>
          <p:nvPr/>
        </p:nvPicPr>
        <p:blipFill>
          <a:blip r:embed="rId7" cstate="print"/>
          <a:stretch>
            <a:fillRect/>
          </a:stretch>
        </p:blipFill>
        <p:spPr>
          <a:xfrm>
            <a:off x="179512" y="444053"/>
            <a:ext cx="8389598" cy="5824557"/>
          </a:xfrm>
          <a:prstGeom prst="rect">
            <a:avLst/>
          </a:prstGeom>
          <a:scene3d>
            <a:camera prst="orthographicFront"/>
            <a:lightRig rig="threePt" dir="t"/>
          </a:scene3d>
          <a:sp3d>
            <a:bevelT/>
          </a:sp3d>
        </p:spPr>
      </p:pic>
    </p:spTree>
    <p:extLst>
      <p:ext uri="{BB962C8B-B14F-4D97-AF65-F5344CB8AC3E}">
        <p14:creationId xmlns:p14="http://schemas.microsoft.com/office/powerpoint/2010/main" val="1170256528"/>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par>
                                <p:cTn id="7" presetID="1" presetClass="entr" presetSubtype="0" fill="hold" nodeType="withEffect">
                                  <p:stCondLst>
                                    <p:cond delay="0"/>
                                  </p:stCondLst>
                                  <p:childTnLst>
                                    <p:set>
                                      <p:cBhvr>
                                        <p:cTn id="8" dur="1" fill="hold">
                                          <p:stCondLst>
                                            <p:cond delay="499"/>
                                          </p:stCondLst>
                                        </p:cTn>
                                        <p:tgtEl>
                                          <p:spTgt spid="13324"/>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332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5" name="gunshot.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nodeType="clickEffect">
                                  <p:stCondLst>
                                    <p:cond delay="0"/>
                                  </p:stCondLst>
                                  <p:childTnLst>
                                    <p:anim calcmode="lin" valueType="num">
                                      <p:cBhvr additive="base">
                                        <p:cTn id="22" dur="500"/>
                                        <p:tgtEl>
                                          <p:spTgt spid="11"/>
                                        </p:tgtEl>
                                        <p:attrNameLst>
                                          <p:attrName>ppt_x</p:attrName>
                                        </p:attrNameLst>
                                      </p:cBhvr>
                                      <p:tavLst>
                                        <p:tav tm="0">
                                          <p:val>
                                            <p:strVal val="ppt_x"/>
                                          </p:val>
                                        </p:tav>
                                        <p:tav tm="100000">
                                          <p:val>
                                            <p:strVal val="ppt_x"/>
                                          </p:val>
                                        </p:tav>
                                      </p:tavLst>
                                    </p:anim>
                                    <p:anim calcmode="lin" valueType="num">
                                      <p:cBhvr additive="base">
                                        <p:cTn id="23" dur="500"/>
                                        <p:tgtEl>
                                          <p:spTgt spid="11"/>
                                        </p:tgtEl>
                                        <p:attrNameLst>
                                          <p:attrName>ppt_y</p:attrName>
                                        </p:attrNameLst>
                                      </p:cBhvr>
                                      <p:tavLst>
                                        <p:tav tm="0">
                                          <p:val>
                                            <p:strVal val="ppt_y"/>
                                          </p:val>
                                        </p:tav>
                                        <p:tav tm="100000">
                                          <p:val>
                                            <p:strVal val="1+ppt_h/2"/>
                                          </p:val>
                                        </p:tav>
                                      </p:tavLst>
                                    </p:anim>
                                    <p:set>
                                      <p:cBhvr>
                                        <p:cTn id="2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3" grpId="0" animBg="1"/>
      <p:bldP spid="1332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Text Box 16"/>
          <p:cNvSpPr txBox="1">
            <a:spLocks noChangeArrowheads="1"/>
          </p:cNvSpPr>
          <p:nvPr/>
        </p:nvSpPr>
        <p:spPr bwMode="auto">
          <a:xfrm>
            <a:off x="3657600" y="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sp>
        <p:nvSpPr>
          <p:cNvPr id="17411" name="Text Box 19"/>
          <p:cNvSpPr txBox="1">
            <a:spLocks noChangeArrowheads="1"/>
          </p:cNvSpPr>
          <p:nvPr/>
        </p:nvSpPr>
        <p:spPr bwMode="auto">
          <a:xfrm>
            <a:off x="3886200" y="4191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pic>
        <p:nvPicPr>
          <p:cNvPr id="1026" name="Picture 2" descr="C:\Users\timsh_000\Desktop\JamesPau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7504" y="4941168"/>
            <a:ext cx="4824536" cy="1754326"/>
          </a:xfrm>
          <a:prstGeom prst="rect">
            <a:avLst/>
          </a:prstGeom>
        </p:spPr>
        <p:txBody>
          <a:bodyPr wrap="square">
            <a:spAutoFit/>
          </a:bodyPr>
          <a:lstStyle/>
          <a:p>
            <a:r>
              <a:rPr lang="en-SG" sz="1800" b="1" i="1" dirty="0">
                <a:solidFill>
                  <a:schemeClr val="bg1"/>
                </a:solidFill>
              </a:rPr>
              <a:t>“Knowing that a man is not justified by the works of the law but by faith in Jesus Christ, even we have believed in Christ Jesus, that we might be justified by faith in Christ and not by the works of the law; for by the works of the law no flesh shall be justified.” </a:t>
            </a:r>
            <a:r>
              <a:rPr lang="en-SG" sz="1800" b="1" dirty="0">
                <a:solidFill>
                  <a:schemeClr val="bg1"/>
                </a:solidFill>
              </a:rPr>
              <a:t>Galatians 2:16</a:t>
            </a:r>
          </a:p>
        </p:txBody>
      </p:sp>
      <p:sp>
        <p:nvSpPr>
          <p:cNvPr id="7" name="Rectangle 6"/>
          <p:cNvSpPr/>
          <p:nvPr/>
        </p:nvSpPr>
        <p:spPr>
          <a:xfrm>
            <a:off x="5617693" y="228600"/>
            <a:ext cx="3263280" cy="2246769"/>
          </a:xfrm>
          <a:prstGeom prst="rect">
            <a:avLst/>
          </a:prstGeom>
        </p:spPr>
        <p:txBody>
          <a:bodyPr wrap="square">
            <a:spAutoFit/>
          </a:bodyPr>
          <a:lstStyle/>
          <a:p>
            <a:pPr algn="ctr"/>
            <a:r>
              <a:rPr lang="en-SG" sz="2800" b="1" i="1" dirty="0">
                <a:solidFill>
                  <a:schemeClr val="bg1"/>
                </a:solidFill>
              </a:rPr>
              <a:t>“You see then that a man is justified by works, and not by faith only.” </a:t>
            </a:r>
          </a:p>
          <a:p>
            <a:pPr algn="ctr"/>
            <a:r>
              <a:rPr lang="en-SG" sz="2800" b="1" dirty="0">
                <a:solidFill>
                  <a:schemeClr val="bg1"/>
                </a:solidFill>
              </a:rPr>
              <a:t>James 2:24</a:t>
            </a:r>
          </a:p>
        </p:txBody>
      </p:sp>
    </p:spTree>
  </p:cSld>
  <p:clrMapOvr>
    <a:masterClrMapping/>
  </p:clrMapOvr>
  <p:transition>
    <p:newsflash/>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Text Box 16"/>
          <p:cNvSpPr txBox="1">
            <a:spLocks noChangeArrowheads="1"/>
          </p:cNvSpPr>
          <p:nvPr/>
        </p:nvSpPr>
        <p:spPr bwMode="auto">
          <a:xfrm>
            <a:off x="3657600" y="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sp>
        <p:nvSpPr>
          <p:cNvPr id="17411" name="Text Box 19"/>
          <p:cNvSpPr txBox="1">
            <a:spLocks noChangeArrowheads="1"/>
          </p:cNvSpPr>
          <p:nvPr/>
        </p:nvSpPr>
        <p:spPr bwMode="auto">
          <a:xfrm>
            <a:off x="3886200" y="4191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5" y="0"/>
            <a:ext cx="9162988" cy="5517232"/>
          </a:xfrm>
          <a:prstGeom prst="rect">
            <a:avLst/>
          </a:prstGeom>
        </p:spPr>
      </p:pic>
      <p:sp>
        <p:nvSpPr>
          <p:cNvPr id="3" name="Rectangle 2"/>
          <p:cNvSpPr/>
          <p:nvPr/>
        </p:nvSpPr>
        <p:spPr>
          <a:xfrm>
            <a:off x="0" y="5310453"/>
            <a:ext cx="9153883" cy="154754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5" name="Straight Connector 4"/>
          <p:cNvCxnSpPr>
            <a:stCxn id="3" idx="0"/>
            <a:endCxn id="3" idx="2"/>
          </p:cNvCxnSpPr>
          <p:nvPr/>
        </p:nvCxnSpPr>
        <p:spPr>
          <a:xfrm>
            <a:off x="4576942" y="5310453"/>
            <a:ext cx="0" cy="1547547"/>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1520" y="5207063"/>
            <a:ext cx="4144508" cy="1754326"/>
          </a:xfrm>
          <a:prstGeom prst="rect">
            <a:avLst/>
          </a:prstGeom>
          <a:noFill/>
        </p:spPr>
        <p:txBody>
          <a:bodyPr wrap="square" lIns="91440" tIns="45720" rIns="91440" bIns="45720">
            <a:spAutoFit/>
          </a:bodyPr>
          <a:lstStyle/>
          <a:p>
            <a:pPr algn="ctr"/>
            <a:r>
              <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hiller" pitchFamily="82" charset="0"/>
              </a:rPr>
              <a:t>James counters this view</a:t>
            </a:r>
          </a:p>
        </p:txBody>
      </p:sp>
      <p:sp>
        <p:nvSpPr>
          <p:cNvPr id="13" name="Rectangle 12"/>
          <p:cNvSpPr/>
          <p:nvPr/>
        </p:nvSpPr>
        <p:spPr>
          <a:xfrm>
            <a:off x="4785746" y="5207063"/>
            <a:ext cx="4144508" cy="1754326"/>
          </a:xfrm>
          <a:prstGeom prst="rect">
            <a:avLst/>
          </a:prstGeom>
          <a:noFill/>
        </p:spPr>
        <p:txBody>
          <a:bodyPr wrap="square" lIns="91440" tIns="45720" rIns="91440" bIns="45720">
            <a:spAutoFit/>
          </a:bodyPr>
          <a:lstStyle/>
          <a:p>
            <a:pPr algn="ctr"/>
            <a:r>
              <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hiller" pitchFamily="82" charset="0"/>
              </a:rPr>
              <a:t>Galatians counters this view</a:t>
            </a:r>
          </a:p>
        </p:txBody>
      </p:sp>
    </p:spTree>
    <p:extLst>
      <p:ext uri="{BB962C8B-B14F-4D97-AF65-F5344CB8AC3E}">
        <p14:creationId xmlns:p14="http://schemas.microsoft.com/office/powerpoint/2010/main" val="1250178137"/>
      </p:ext>
    </p:extLst>
  </p:cSld>
  <p:clrMapOvr>
    <a:masterClrMapping/>
  </p:clrMapOvr>
  <p:transition>
    <p:newsflash/>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Text Box 16"/>
          <p:cNvSpPr txBox="1">
            <a:spLocks noChangeArrowheads="1"/>
          </p:cNvSpPr>
          <p:nvPr/>
        </p:nvSpPr>
        <p:spPr bwMode="auto">
          <a:xfrm>
            <a:off x="3657600" y="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sp>
        <p:nvSpPr>
          <p:cNvPr id="17411" name="Text Box 19"/>
          <p:cNvSpPr txBox="1">
            <a:spLocks noChangeArrowheads="1"/>
          </p:cNvSpPr>
          <p:nvPr/>
        </p:nvSpPr>
        <p:spPr bwMode="auto">
          <a:xfrm>
            <a:off x="3886200" y="4191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pic>
        <p:nvPicPr>
          <p:cNvPr id="11" name="Picture 10" descr="Galatia theories.gif"/>
          <p:cNvPicPr>
            <a:picLocks noChangeAspect="1"/>
          </p:cNvPicPr>
          <p:nvPr/>
        </p:nvPicPr>
        <p:blipFill>
          <a:blip r:embed="rId3" cstate="print"/>
          <a:stretch>
            <a:fillRect/>
          </a:stretch>
        </p:blipFill>
        <p:spPr>
          <a:xfrm>
            <a:off x="1428728" y="1000108"/>
            <a:ext cx="6706643" cy="52864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Rectangle 11"/>
          <p:cNvSpPr/>
          <p:nvPr/>
        </p:nvSpPr>
        <p:spPr>
          <a:xfrm>
            <a:off x="0" y="142852"/>
            <a:ext cx="8929718" cy="646331"/>
          </a:xfrm>
          <a:prstGeom prst="rect">
            <a:avLst/>
          </a:prstGeom>
          <a:noFill/>
        </p:spPr>
        <p:txBody>
          <a:bodyPr>
            <a:spAutoFit/>
            <a:scene3d>
              <a:camera prst="orthographicFront"/>
              <a:lightRig rig="threePt" dir="t"/>
            </a:scene3d>
            <a:sp3d extrusionH="57150">
              <a:bevelT w="38100" h="38100"/>
            </a:sp3d>
          </a:bodyPr>
          <a:lstStyle/>
          <a:p>
            <a:pPr algn="ct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North and South Galatia Theories</a:t>
            </a:r>
            <a:endParaRPr lang="en-SG"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Tree>
    <p:extLst>
      <p:ext uri="{BB962C8B-B14F-4D97-AF65-F5344CB8AC3E}">
        <p14:creationId xmlns:p14="http://schemas.microsoft.com/office/powerpoint/2010/main" val="228541449"/>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57158" y="1214422"/>
            <a:ext cx="5429288" cy="5047536"/>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marL="457200" indent="-457200">
              <a:spcBef>
                <a:spcPct val="50000"/>
              </a:spcBef>
              <a:buFontTx/>
              <a:buAutoNum type="arabicPeriod"/>
              <a:defRPr/>
            </a:pPr>
            <a:r>
              <a:rPr lang="en-US" sz="2800" b="1" dirty="0">
                <a:solidFill>
                  <a:schemeClr val="bg1"/>
                </a:solidFill>
                <a:latin typeface="Arial" charset="0"/>
                <a:cs typeface="Arial" charset="0"/>
              </a:rPr>
              <a:t>Question: What is the relationship of Christianity to_____________________?</a:t>
            </a:r>
            <a:endParaRPr lang="en-US" sz="2800" b="1" dirty="0">
              <a:solidFill>
                <a:schemeClr val="bg1"/>
              </a:solidFill>
              <a:cs typeface="Times New Roman" pitchFamily="18" charset="0"/>
            </a:endParaRPr>
          </a:p>
          <a:p>
            <a:pPr marL="457200" indent="-457200">
              <a:spcBef>
                <a:spcPct val="50000"/>
              </a:spcBef>
              <a:defRPr/>
            </a:pPr>
            <a:r>
              <a:rPr lang="en-US" sz="2800" b="1" dirty="0">
                <a:solidFill>
                  <a:schemeClr val="bg1"/>
                </a:solidFill>
                <a:latin typeface="Arial" charset="0"/>
                <a:cs typeface="Arial" charset="0"/>
              </a:rPr>
              <a:t> a. Position of the </a:t>
            </a:r>
            <a:r>
              <a:rPr lang="en-US" sz="2800" b="1" dirty="0" err="1">
                <a:solidFill>
                  <a:schemeClr val="bg1"/>
                </a:solidFill>
                <a:latin typeface="Arial" charset="0"/>
                <a:cs typeface="Arial" charset="0"/>
              </a:rPr>
              <a:t>Judaizers</a:t>
            </a:r>
            <a:r>
              <a:rPr lang="en-US" sz="2800" b="1" dirty="0">
                <a:solidFill>
                  <a:schemeClr val="bg1"/>
                </a:solidFill>
                <a:latin typeface="Arial" charset="0"/>
                <a:cs typeface="Arial" charset="0"/>
              </a:rPr>
              <a:t> (15:1,5). </a:t>
            </a:r>
            <a:endParaRPr lang="en-US" sz="2800" b="1" dirty="0">
              <a:solidFill>
                <a:schemeClr val="bg1"/>
              </a:solidFill>
              <a:cs typeface="Times New Roman" pitchFamily="18" charset="0"/>
            </a:endParaRPr>
          </a:p>
          <a:p>
            <a:pPr marL="457200" indent="-457200">
              <a:spcBef>
                <a:spcPct val="50000"/>
              </a:spcBef>
              <a:defRPr/>
            </a:pPr>
            <a:r>
              <a:rPr lang="en-US" sz="2800" b="1" dirty="0">
                <a:solidFill>
                  <a:schemeClr val="bg1"/>
                </a:solidFill>
                <a:latin typeface="Arial" charset="0"/>
                <a:cs typeface="Arial" charset="0"/>
              </a:rPr>
              <a:t> b. Testimony of Peter (15:7-12). </a:t>
            </a:r>
            <a:endParaRPr lang="en-US" sz="2800" b="1" dirty="0">
              <a:solidFill>
                <a:schemeClr val="bg1"/>
              </a:solidFill>
              <a:cs typeface="Times New Roman" pitchFamily="18" charset="0"/>
            </a:endParaRPr>
          </a:p>
          <a:p>
            <a:pPr marL="457200" indent="-457200">
              <a:spcBef>
                <a:spcPct val="50000"/>
              </a:spcBef>
              <a:defRPr/>
            </a:pPr>
            <a:r>
              <a:rPr lang="en-US" sz="2800" b="1" dirty="0">
                <a:solidFill>
                  <a:schemeClr val="bg1"/>
                </a:solidFill>
                <a:latin typeface="Arial" charset="0"/>
                <a:cs typeface="Arial" charset="0"/>
              </a:rPr>
              <a:t> c. Findings summarized by James, step brother of Jesus (15:13-29)</a:t>
            </a:r>
          </a:p>
        </p:txBody>
      </p:sp>
      <p:sp>
        <p:nvSpPr>
          <p:cNvPr id="13316" name="Text Box 4"/>
          <p:cNvSpPr txBox="1">
            <a:spLocks noChangeArrowheads="1"/>
          </p:cNvSpPr>
          <p:nvPr/>
        </p:nvSpPr>
        <p:spPr bwMode="auto">
          <a:xfrm>
            <a:off x="1571625" y="2071688"/>
            <a:ext cx="4114800" cy="519112"/>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effectLst>
                  <a:outerShdw blurRad="38100" dist="38100" dir="2700000" algn="tl">
                    <a:srgbClr val="000000">
                      <a:alpha val="43137"/>
                    </a:srgbClr>
                  </a:outerShdw>
                </a:effectLst>
                <a:latin typeface="Arial" charset="0"/>
              </a:rPr>
              <a:t>THE MOSAIC LAW</a:t>
            </a:r>
          </a:p>
        </p:txBody>
      </p:sp>
      <p:sp>
        <p:nvSpPr>
          <p:cNvPr id="18436" name="Text Box 16"/>
          <p:cNvSpPr txBox="1">
            <a:spLocks noChangeArrowheads="1"/>
          </p:cNvSpPr>
          <p:nvPr/>
        </p:nvSpPr>
        <p:spPr bwMode="auto">
          <a:xfrm>
            <a:off x="3657600" y="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sp>
        <p:nvSpPr>
          <p:cNvPr id="18437" name="Text Box 19"/>
          <p:cNvSpPr txBox="1">
            <a:spLocks noChangeArrowheads="1"/>
          </p:cNvSpPr>
          <p:nvPr/>
        </p:nvSpPr>
        <p:spPr bwMode="auto">
          <a:xfrm>
            <a:off x="3886200" y="4191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sp>
        <p:nvSpPr>
          <p:cNvPr id="14" name="Rectangle 13"/>
          <p:cNvSpPr/>
          <p:nvPr/>
        </p:nvSpPr>
        <p:spPr>
          <a:xfrm>
            <a:off x="-158825" y="102919"/>
            <a:ext cx="9461649" cy="830997"/>
          </a:xfrm>
          <a:prstGeom prst="rect">
            <a:avLst/>
          </a:prstGeom>
          <a:noFill/>
        </p:spPr>
        <p:txBody>
          <a:bodyPr wrap="square">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vi. Jerusalem Council (15:1-35)</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15" name="Picture 14" descr="Jerusalem Council.jpg"/>
          <p:cNvPicPr>
            <a:picLocks noChangeAspect="1"/>
          </p:cNvPicPr>
          <p:nvPr/>
        </p:nvPicPr>
        <p:blipFill>
          <a:blip r:embed="rId3" cstate="print"/>
          <a:stretch>
            <a:fillRect/>
          </a:stretch>
        </p:blipFill>
        <p:spPr>
          <a:xfrm>
            <a:off x="5500694" y="1428736"/>
            <a:ext cx="3643306" cy="4533896"/>
          </a:xfrm>
          <a:prstGeom prst="rect">
            <a:avLst/>
          </a:prstGeom>
          <a:effectLst>
            <a:reflection blurRad="6350" stA="52000" endA="300" endPos="35000" dir="5400000" sy="-100000" algn="bl" rotWithShape="0"/>
          </a:effectLst>
          <a:scene3d>
            <a:camera prst="perspectiveContrastingLeftFacing"/>
            <a:lightRig rig="threePt" dir="t"/>
          </a:scene3d>
          <a:sp3d>
            <a:bevelT/>
          </a:sp3d>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3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6" name="Text Box 16"/>
          <p:cNvSpPr txBox="1">
            <a:spLocks noChangeArrowheads="1"/>
          </p:cNvSpPr>
          <p:nvPr/>
        </p:nvSpPr>
        <p:spPr bwMode="auto">
          <a:xfrm>
            <a:off x="3657600" y="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sp>
        <p:nvSpPr>
          <p:cNvPr id="18437" name="Text Box 19"/>
          <p:cNvSpPr txBox="1">
            <a:spLocks noChangeArrowheads="1"/>
          </p:cNvSpPr>
          <p:nvPr/>
        </p:nvSpPr>
        <p:spPr bwMode="auto">
          <a:xfrm>
            <a:off x="3886200" y="4191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pic>
        <p:nvPicPr>
          <p:cNvPr id="8" name="Picture 7" descr="A person holding a sword&#10;&#10;AI-generated content may be incorrect.">
            <a:extLst>
              <a:ext uri="{FF2B5EF4-FFF2-40B4-BE49-F238E27FC236}">
                <a16:creationId xmlns:a16="http://schemas.microsoft.com/office/drawing/2014/main" id="{DBA851D4-D1F9-3352-A50A-7253A798B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36"/>
            <a:ext cx="9144000" cy="6845063"/>
          </a:xfrm>
          <a:prstGeom prst="rect">
            <a:avLst/>
          </a:prstGeom>
        </p:spPr>
      </p:pic>
    </p:spTree>
    <p:extLst>
      <p:ext uri="{BB962C8B-B14F-4D97-AF65-F5344CB8AC3E}">
        <p14:creationId xmlns:p14="http://schemas.microsoft.com/office/powerpoint/2010/main" val="637116552"/>
      </p:ext>
    </p:extLst>
  </p:cSld>
  <p:clrMapOvr>
    <a:masterClrMapping/>
  </p:clrMapOvr>
  <p:transition>
    <p:newsflash/>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AC34A89-DCE5-46AD-2AB7-40B2AE2CF028}"/>
            </a:ext>
          </a:extLst>
        </p:cNvPr>
        <p:cNvGrpSpPr/>
        <p:nvPr/>
      </p:nvGrpSpPr>
      <p:grpSpPr>
        <a:xfrm>
          <a:off x="0" y="0"/>
          <a:ext cx="0" cy="0"/>
          <a:chOff x="0" y="0"/>
          <a:chExt cx="0" cy="0"/>
        </a:xfrm>
      </p:grpSpPr>
      <p:sp>
        <p:nvSpPr>
          <p:cNvPr id="18436" name="Text Box 16">
            <a:extLst>
              <a:ext uri="{FF2B5EF4-FFF2-40B4-BE49-F238E27FC236}">
                <a16:creationId xmlns:a16="http://schemas.microsoft.com/office/drawing/2014/main" id="{796F13F9-56C5-3EA6-4E09-8385AE7CAC6D}"/>
              </a:ext>
            </a:extLst>
          </p:cNvPr>
          <p:cNvSpPr txBox="1">
            <a:spLocks noChangeArrowheads="1"/>
          </p:cNvSpPr>
          <p:nvPr/>
        </p:nvSpPr>
        <p:spPr bwMode="auto">
          <a:xfrm>
            <a:off x="3657600" y="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sp>
        <p:nvSpPr>
          <p:cNvPr id="18437" name="Text Box 19">
            <a:extLst>
              <a:ext uri="{FF2B5EF4-FFF2-40B4-BE49-F238E27FC236}">
                <a16:creationId xmlns:a16="http://schemas.microsoft.com/office/drawing/2014/main" id="{48A3BAF9-9C48-0065-C285-1518D4E18FDD}"/>
              </a:ext>
            </a:extLst>
          </p:cNvPr>
          <p:cNvSpPr txBox="1">
            <a:spLocks noChangeArrowheads="1"/>
          </p:cNvSpPr>
          <p:nvPr/>
        </p:nvSpPr>
        <p:spPr bwMode="auto">
          <a:xfrm>
            <a:off x="3886200" y="4191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pic>
        <p:nvPicPr>
          <p:cNvPr id="6" name="Picture 5" descr="A collage of a painting of people&#10;&#10;AI-generated content may be incorrect.">
            <a:extLst>
              <a:ext uri="{FF2B5EF4-FFF2-40B4-BE49-F238E27FC236}">
                <a16:creationId xmlns:a16="http://schemas.microsoft.com/office/drawing/2014/main" id="{E9DA42CF-4FE2-1B68-55F9-AB7CA502B1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6" y="0"/>
            <a:ext cx="9128994" cy="6858000"/>
          </a:xfrm>
          <a:prstGeom prst="rect">
            <a:avLst/>
          </a:prstGeom>
        </p:spPr>
      </p:pic>
    </p:spTree>
    <p:extLst>
      <p:ext uri="{BB962C8B-B14F-4D97-AF65-F5344CB8AC3E}">
        <p14:creationId xmlns:p14="http://schemas.microsoft.com/office/powerpoint/2010/main" val="3536609256"/>
      </p:ext>
    </p:extLst>
  </p:cSld>
  <p:clrMapOvr>
    <a:masterClrMapping/>
  </p:clrMapOvr>
  <p:transition>
    <p:newsflash/>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8C3E696-C481-76B2-0FE4-405362B0C6EA}"/>
            </a:ext>
          </a:extLst>
        </p:cNvPr>
        <p:cNvGrpSpPr/>
        <p:nvPr/>
      </p:nvGrpSpPr>
      <p:grpSpPr>
        <a:xfrm>
          <a:off x="0" y="0"/>
          <a:ext cx="0" cy="0"/>
          <a:chOff x="0" y="0"/>
          <a:chExt cx="0" cy="0"/>
        </a:xfrm>
      </p:grpSpPr>
      <p:sp>
        <p:nvSpPr>
          <p:cNvPr id="18436" name="Text Box 16">
            <a:extLst>
              <a:ext uri="{FF2B5EF4-FFF2-40B4-BE49-F238E27FC236}">
                <a16:creationId xmlns:a16="http://schemas.microsoft.com/office/drawing/2014/main" id="{CCF1213A-0856-D35B-F813-0A564CBA44D3}"/>
              </a:ext>
            </a:extLst>
          </p:cNvPr>
          <p:cNvSpPr txBox="1">
            <a:spLocks noChangeArrowheads="1"/>
          </p:cNvSpPr>
          <p:nvPr/>
        </p:nvSpPr>
        <p:spPr bwMode="auto">
          <a:xfrm>
            <a:off x="3657600" y="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sp>
        <p:nvSpPr>
          <p:cNvPr id="18437" name="Text Box 19">
            <a:extLst>
              <a:ext uri="{FF2B5EF4-FFF2-40B4-BE49-F238E27FC236}">
                <a16:creationId xmlns:a16="http://schemas.microsoft.com/office/drawing/2014/main" id="{164DD5A6-A81D-209D-D77E-08365EFCF934}"/>
              </a:ext>
            </a:extLst>
          </p:cNvPr>
          <p:cNvSpPr txBox="1">
            <a:spLocks noChangeArrowheads="1"/>
          </p:cNvSpPr>
          <p:nvPr/>
        </p:nvSpPr>
        <p:spPr bwMode="auto">
          <a:xfrm>
            <a:off x="3886200" y="4191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pic>
        <p:nvPicPr>
          <p:cNvPr id="3" name="Picture 2" descr="A black text on a white background&#10;&#10;AI-generated content may be incorrect.">
            <a:extLst>
              <a:ext uri="{FF2B5EF4-FFF2-40B4-BE49-F238E27FC236}">
                <a16:creationId xmlns:a16="http://schemas.microsoft.com/office/drawing/2014/main" id="{F1A9915D-37ED-D73E-0014-050B62AAC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6" y="0"/>
            <a:ext cx="9144000" cy="6858000"/>
          </a:xfrm>
          <a:prstGeom prst="rect">
            <a:avLst/>
          </a:prstGeom>
        </p:spPr>
      </p:pic>
      <p:sp>
        <p:nvSpPr>
          <p:cNvPr id="2" name="Rectangle 1">
            <a:extLst>
              <a:ext uri="{FF2B5EF4-FFF2-40B4-BE49-F238E27FC236}">
                <a16:creationId xmlns:a16="http://schemas.microsoft.com/office/drawing/2014/main" id="{C3BA2740-061C-C0EE-CFF5-CD635E6047C7}"/>
              </a:ext>
            </a:extLst>
          </p:cNvPr>
          <p:cNvSpPr/>
          <p:nvPr/>
        </p:nvSpPr>
        <p:spPr>
          <a:xfrm>
            <a:off x="251520" y="5301208"/>
            <a:ext cx="8403200" cy="1384995"/>
          </a:xfrm>
          <a:prstGeom prst="rect">
            <a:avLst/>
          </a:prstGeom>
          <a:noFill/>
        </p:spPr>
        <p:txBody>
          <a:bodyPr wrap="squar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Continue line of David through the Messiah (Jesus) and see His Kingdom come among the Gentiles with free worship as was in David’s Tabernacle (not legalistic).</a:t>
            </a:r>
          </a:p>
        </p:txBody>
      </p:sp>
    </p:spTree>
    <p:extLst>
      <p:ext uri="{BB962C8B-B14F-4D97-AF65-F5344CB8AC3E}">
        <p14:creationId xmlns:p14="http://schemas.microsoft.com/office/powerpoint/2010/main" val="3257487953"/>
      </p:ext>
    </p:extLst>
  </p:cSld>
  <p:clrMapOvr>
    <a:masterClrMapping/>
  </p:clrMapOvr>
  <p:transition>
    <p:newsflash/>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642910" y="1928802"/>
            <a:ext cx="7848600" cy="467820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sz="3200" b="1" i="1" dirty="0">
                <a:solidFill>
                  <a:schemeClr val="bg1"/>
                </a:solidFill>
                <a:latin typeface="Arial" charset="0"/>
                <a:cs typeface="Arial" charset="0"/>
              </a:rPr>
              <a:t>Overview of Acts </a:t>
            </a:r>
            <a:r>
              <a:rPr lang="en-US" sz="2800" b="1" i="1" dirty="0">
                <a:solidFill>
                  <a:schemeClr val="bg1"/>
                </a:solidFill>
                <a:latin typeface="Arial" charset="0"/>
                <a:cs typeface="Arial" charset="0"/>
              </a:rPr>
              <a:t>(Continuation of Luke)</a:t>
            </a:r>
            <a:endParaRPr lang="en-US" sz="2800" dirty="0">
              <a:solidFill>
                <a:schemeClr val="bg1"/>
              </a:solidFill>
              <a:cs typeface="Times New Roman" pitchFamily="18" charset="0"/>
            </a:endParaRPr>
          </a:p>
          <a:p>
            <a:pPr>
              <a:spcBef>
                <a:spcPct val="50000"/>
              </a:spcBef>
              <a:defRPr/>
            </a:pPr>
            <a:r>
              <a:rPr lang="en-US" sz="2800" dirty="0">
                <a:solidFill>
                  <a:schemeClr val="bg1"/>
                </a:solidFill>
                <a:latin typeface="Arial" charset="0"/>
                <a:cs typeface="Arial" charset="0"/>
              </a:rPr>
              <a:t>1. Spread of Christianity in fulfillment of the ___________________________________ (Ac. 1:8…2= Jerusalem; 6:7= Judea; 9:3= Samaria; 12:24=Gentiles). </a:t>
            </a:r>
            <a:endParaRPr lang="en-US" sz="2800" dirty="0">
              <a:solidFill>
                <a:schemeClr val="bg1"/>
              </a:solidFill>
              <a:cs typeface="Times New Roman" pitchFamily="18" charset="0"/>
            </a:endParaRPr>
          </a:p>
          <a:p>
            <a:pPr>
              <a:spcBef>
                <a:spcPct val="50000"/>
              </a:spcBef>
              <a:defRPr/>
            </a:pPr>
            <a:r>
              <a:rPr lang="en-US" sz="2800" dirty="0">
                <a:solidFill>
                  <a:schemeClr val="bg1"/>
                </a:solidFill>
                <a:latin typeface="Arial" charset="0"/>
                <a:cs typeface="Arial" charset="0"/>
              </a:rPr>
              <a:t>2. Vindication of Christianity as rooted in legal ____________. A continuation of _________.</a:t>
            </a:r>
            <a:endParaRPr lang="en-US" sz="2800" dirty="0">
              <a:solidFill>
                <a:schemeClr val="bg1"/>
              </a:solidFill>
              <a:cs typeface="Times New Roman" pitchFamily="18" charset="0"/>
            </a:endParaRPr>
          </a:p>
          <a:p>
            <a:pPr>
              <a:spcBef>
                <a:spcPct val="50000"/>
              </a:spcBef>
              <a:defRPr/>
            </a:pPr>
            <a:r>
              <a:rPr lang="en-US" sz="2800" dirty="0">
                <a:solidFill>
                  <a:schemeClr val="bg1"/>
                </a:solidFill>
                <a:latin typeface="Arial" charset="0"/>
                <a:cs typeface="Arial" charset="0"/>
              </a:rPr>
              <a:t>3. Introduction of Paul and the mission to the _______________.</a:t>
            </a:r>
            <a:endParaRPr lang="en-US" sz="2800" dirty="0">
              <a:solidFill>
                <a:schemeClr val="bg1"/>
              </a:solidFill>
              <a:cs typeface="Times New Roman" pitchFamily="18" charset="0"/>
            </a:endParaRPr>
          </a:p>
        </p:txBody>
      </p:sp>
      <p:sp>
        <p:nvSpPr>
          <p:cNvPr id="11268" name="Text Box 4"/>
          <p:cNvSpPr txBox="1">
            <a:spLocks noChangeArrowheads="1"/>
          </p:cNvSpPr>
          <p:nvPr/>
        </p:nvSpPr>
        <p:spPr bwMode="auto">
          <a:xfrm>
            <a:off x="1785938" y="3000375"/>
            <a:ext cx="6629400" cy="579438"/>
          </a:xfrm>
          <a:prstGeom prst="rect">
            <a:avLst/>
          </a:prstGeom>
          <a:noFill/>
          <a:ln w="9525">
            <a:noFill/>
            <a:miter lim="800000"/>
            <a:headEnd/>
            <a:tailEnd/>
          </a:ln>
          <a:scene3d>
            <a:camera prst="orthographicFront"/>
            <a:lightRig rig="threePt" dir="t"/>
          </a:scene3d>
          <a:sp3d>
            <a:bevelT/>
          </a:sp3d>
        </p:spPr>
        <p:txBody>
          <a:bodyPr>
            <a:spAutoFit/>
            <a:sp3d extrusionH="57150">
              <a:bevelT w="38100" h="38100"/>
            </a:sp3d>
          </a:bodyPr>
          <a:lstStyle/>
          <a:p>
            <a:pPr>
              <a:spcBef>
                <a:spcPct val="50000"/>
              </a:spcBef>
              <a:defRPr/>
            </a:pPr>
            <a:r>
              <a:rPr lang="en-US" sz="3200" b="1" dirty="0">
                <a:solidFill>
                  <a:srgbClr val="FF0000"/>
                </a:solidFill>
                <a:latin typeface="Arial" charset="0"/>
              </a:rPr>
              <a:t>GREAT</a:t>
            </a:r>
            <a:r>
              <a:rPr lang="en-US" sz="3200" b="1" dirty="0">
                <a:solidFill>
                  <a:schemeClr val="bg1"/>
                </a:solidFill>
                <a:latin typeface="Arial" charset="0"/>
              </a:rPr>
              <a:t> </a:t>
            </a:r>
            <a:r>
              <a:rPr lang="en-US" sz="3200" b="1" dirty="0">
                <a:solidFill>
                  <a:srgbClr val="FF0000"/>
                </a:solidFill>
                <a:effectLst>
                  <a:outerShdw blurRad="38100" dist="38100" dir="2700000" algn="tl">
                    <a:srgbClr val="000000">
                      <a:alpha val="43137"/>
                    </a:srgbClr>
                  </a:outerShdw>
                </a:effectLst>
                <a:latin typeface="Arial" charset="0"/>
              </a:rPr>
              <a:t>COMMISSION</a:t>
            </a:r>
          </a:p>
        </p:txBody>
      </p:sp>
      <p:sp>
        <p:nvSpPr>
          <p:cNvPr id="3076" name="Text Box 9"/>
          <p:cNvSpPr txBox="1">
            <a:spLocks noChangeArrowheads="1"/>
          </p:cNvSpPr>
          <p:nvPr/>
        </p:nvSpPr>
        <p:spPr bwMode="auto">
          <a:xfrm>
            <a:off x="6858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15" name="Rectangle 14"/>
          <p:cNvSpPr/>
          <p:nvPr/>
        </p:nvSpPr>
        <p:spPr>
          <a:xfrm>
            <a:off x="-95925" y="81330"/>
            <a:ext cx="9326270" cy="1569660"/>
          </a:xfrm>
          <a:prstGeom prst="rect">
            <a:avLst/>
          </a:prstGeom>
          <a:noFill/>
        </p:spPr>
        <p:txBody>
          <a:bodyPr wrap="square">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LESSON 4: Book of Acts – The Early Christian Community</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
        <p:nvSpPr>
          <p:cNvPr id="6" name="Text Box 4"/>
          <p:cNvSpPr txBox="1">
            <a:spLocks noChangeArrowheads="1"/>
          </p:cNvSpPr>
          <p:nvPr/>
        </p:nvSpPr>
        <p:spPr bwMode="auto">
          <a:xfrm>
            <a:off x="857224" y="4929198"/>
            <a:ext cx="6629400" cy="579438"/>
          </a:xfrm>
          <a:prstGeom prst="rect">
            <a:avLst/>
          </a:prstGeom>
          <a:noFill/>
          <a:ln w="9525">
            <a:noFill/>
            <a:miter lim="800000"/>
            <a:headEnd/>
            <a:tailEnd/>
          </a:ln>
          <a:scene3d>
            <a:camera prst="orthographicFront"/>
            <a:lightRig rig="threePt" dir="t"/>
          </a:scene3d>
          <a:sp3d>
            <a:bevelT/>
          </a:sp3d>
        </p:spPr>
        <p:txBody>
          <a:bodyPr>
            <a:spAutoFit/>
            <a:sp3d extrusionH="57150">
              <a:bevelT w="38100" h="38100"/>
            </a:sp3d>
          </a:bodyPr>
          <a:lstStyle/>
          <a:p>
            <a:pPr>
              <a:spcBef>
                <a:spcPct val="50000"/>
              </a:spcBef>
              <a:defRPr/>
            </a:pPr>
            <a:r>
              <a:rPr lang="en-US" sz="3200" b="1" dirty="0">
                <a:solidFill>
                  <a:srgbClr val="FF0000"/>
                </a:solidFill>
                <a:latin typeface="Arial" charset="0"/>
              </a:rPr>
              <a:t>JUDAISM</a:t>
            </a:r>
            <a:endParaRPr lang="en-US" sz="3200" b="1" dirty="0">
              <a:solidFill>
                <a:srgbClr val="FF0000"/>
              </a:solidFill>
              <a:effectLst>
                <a:outerShdw blurRad="38100" dist="38100" dir="2700000" algn="tl">
                  <a:srgbClr val="000000">
                    <a:alpha val="43137"/>
                  </a:srgbClr>
                </a:outerShdw>
              </a:effectLst>
              <a:latin typeface="Arial" charset="0"/>
            </a:endParaRPr>
          </a:p>
        </p:txBody>
      </p:sp>
      <p:sp>
        <p:nvSpPr>
          <p:cNvPr id="7" name="Text Box 4"/>
          <p:cNvSpPr txBox="1">
            <a:spLocks noChangeArrowheads="1"/>
          </p:cNvSpPr>
          <p:nvPr/>
        </p:nvSpPr>
        <p:spPr bwMode="auto">
          <a:xfrm>
            <a:off x="6072198" y="4929198"/>
            <a:ext cx="1500198" cy="579438"/>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3200" b="1" dirty="0">
                <a:solidFill>
                  <a:srgbClr val="FF0000"/>
                </a:solidFill>
                <a:latin typeface="Arial" charset="0"/>
              </a:rPr>
              <a:t>LUKE</a:t>
            </a:r>
            <a:endParaRPr lang="en-US" sz="3200" b="1" dirty="0">
              <a:solidFill>
                <a:srgbClr val="FF0000"/>
              </a:solidFill>
              <a:effectLst>
                <a:outerShdw blurRad="38100" dist="38100" dir="2700000" algn="tl">
                  <a:srgbClr val="000000">
                    <a:alpha val="43137"/>
                  </a:srgbClr>
                </a:outerShdw>
              </a:effectLst>
              <a:latin typeface="Arial" charset="0"/>
            </a:endParaRPr>
          </a:p>
        </p:txBody>
      </p:sp>
      <p:sp>
        <p:nvSpPr>
          <p:cNvPr id="8" name="Text Box 4"/>
          <p:cNvSpPr txBox="1">
            <a:spLocks noChangeArrowheads="1"/>
          </p:cNvSpPr>
          <p:nvPr/>
        </p:nvSpPr>
        <p:spPr bwMode="auto">
          <a:xfrm>
            <a:off x="1071538" y="6000768"/>
            <a:ext cx="2571768" cy="579438"/>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3200" b="1" dirty="0">
                <a:solidFill>
                  <a:srgbClr val="FF0000"/>
                </a:solidFill>
                <a:latin typeface="Arial" charset="0"/>
              </a:rPr>
              <a:t>GENTILES</a:t>
            </a:r>
            <a:endParaRPr lang="en-US" sz="3200" b="1" dirty="0">
              <a:solidFill>
                <a:srgbClr val="FF0000"/>
              </a:solidFill>
              <a:effectLst>
                <a:outerShdw blurRad="38100" dist="38100" dir="2700000" algn="tl">
                  <a:srgbClr val="000000">
                    <a:alpha val="43137"/>
                  </a:srgbClr>
                </a:outerShdw>
              </a:effectLst>
              <a:latin typeface="Arial" charset="0"/>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26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26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typ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2D6ACA7-28F2-5FDB-06B4-D40C1964743A}"/>
            </a:ext>
          </a:extLst>
        </p:cNvPr>
        <p:cNvGrpSpPr/>
        <p:nvPr/>
      </p:nvGrpSpPr>
      <p:grpSpPr>
        <a:xfrm>
          <a:off x="0" y="0"/>
          <a:ext cx="0" cy="0"/>
          <a:chOff x="0" y="0"/>
          <a:chExt cx="0" cy="0"/>
        </a:xfrm>
      </p:grpSpPr>
      <p:sp>
        <p:nvSpPr>
          <p:cNvPr id="18436" name="Text Box 16">
            <a:extLst>
              <a:ext uri="{FF2B5EF4-FFF2-40B4-BE49-F238E27FC236}">
                <a16:creationId xmlns:a16="http://schemas.microsoft.com/office/drawing/2014/main" id="{2AA060AE-A69D-ED9E-25A5-C71E10C02916}"/>
              </a:ext>
            </a:extLst>
          </p:cNvPr>
          <p:cNvSpPr txBox="1">
            <a:spLocks noChangeArrowheads="1"/>
          </p:cNvSpPr>
          <p:nvPr/>
        </p:nvSpPr>
        <p:spPr bwMode="auto">
          <a:xfrm>
            <a:off x="3657600" y="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sp>
        <p:nvSpPr>
          <p:cNvPr id="18437" name="Text Box 19">
            <a:extLst>
              <a:ext uri="{FF2B5EF4-FFF2-40B4-BE49-F238E27FC236}">
                <a16:creationId xmlns:a16="http://schemas.microsoft.com/office/drawing/2014/main" id="{FB9AFAFB-FAA9-15C0-BF3E-0C236699879C}"/>
              </a:ext>
            </a:extLst>
          </p:cNvPr>
          <p:cNvSpPr txBox="1">
            <a:spLocks noChangeArrowheads="1"/>
          </p:cNvSpPr>
          <p:nvPr/>
        </p:nvSpPr>
        <p:spPr bwMode="auto">
          <a:xfrm>
            <a:off x="3886200" y="4191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pic>
        <p:nvPicPr>
          <p:cNvPr id="4" name="Picture 3" descr="A close-up of a poster&#10;&#10;AI-generated content may be incorrect.">
            <a:extLst>
              <a:ext uri="{FF2B5EF4-FFF2-40B4-BE49-F238E27FC236}">
                <a16:creationId xmlns:a16="http://schemas.microsoft.com/office/drawing/2014/main" id="{ADAB6D3A-3AAE-B7FB-06D8-81F01DF0C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664"/>
            <a:ext cx="9144000" cy="6829335"/>
          </a:xfrm>
          <a:prstGeom prst="rect">
            <a:avLst/>
          </a:prstGeom>
        </p:spPr>
      </p:pic>
    </p:spTree>
    <p:extLst>
      <p:ext uri="{BB962C8B-B14F-4D97-AF65-F5344CB8AC3E}">
        <p14:creationId xmlns:p14="http://schemas.microsoft.com/office/powerpoint/2010/main" val="4131471661"/>
      </p:ext>
    </p:extLst>
  </p:cSld>
  <p:clrMapOvr>
    <a:masterClrMapping/>
  </p:clrMapOvr>
  <p:transition>
    <p:newsflash/>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B916296-06F1-6001-06E4-C82DC165F3D2}"/>
            </a:ext>
          </a:extLst>
        </p:cNvPr>
        <p:cNvGrpSpPr/>
        <p:nvPr/>
      </p:nvGrpSpPr>
      <p:grpSpPr>
        <a:xfrm>
          <a:off x="0" y="0"/>
          <a:ext cx="0" cy="0"/>
          <a:chOff x="0" y="0"/>
          <a:chExt cx="0" cy="0"/>
        </a:xfrm>
      </p:grpSpPr>
      <p:sp>
        <p:nvSpPr>
          <p:cNvPr id="18436" name="Text Box 16">
            <a:extLst>
              <a:ext uri="{FF2B5EF4-FFF2-40B4-BE49-F238E27FC236}">
                <a16:creationId xmlns:a16="http://schemas.microsoft.com/office/drawing/2014/main" id="{9CA66032-CF2A-D6AE-01F4-F810D18D244D}"/>
              </a:ext>
            </a:extLst>
          </p:cNvPr>
          <p:cNvSpPr txBox="1">
            <a:spLocks noChangeArrowheads="1"/>
          </p:cNvSpPr>
          <p:nvPr/>
        </p:nvSpPr>
        <p:spPr bwMode="auto">
          <a:xfrm>
            <a:off x="3657600" y="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sp>
        <p:nvSpPr>
          <p:cNvPr id="18437" name="Text Box 19">
            <a:extLst>
              <a:ext uri="{FF2B5EF4-FFF2-40B4-BE49-F238E27FC236}">
                <a16:creationId xmlns:a16="http://schemas.microsoft.com/office/drawing/2014/main" id="{B46087BA-B7A8-8A46-0AEF-22D37113F7C7}"/>
              </a:ext>
            </a:extLst>
          </p:cNvPr>
          <p:cNvSpPr txBox="1">
            <a:spLocks noChangeArrowheads="1"/>
          </p:cNvSpPr>
          <p:nvPr/>
        </p:nvSpPr>
        <p:spPr bwMode="auto">
          <a:xfrm>
            <a:off x="3886200" y="4191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pic>
        <p:nvPicPr>
          <p:cNvPr id="3" name="Picture 2" descr="A group of images of people&#10;&#10;AI-generated content may be incorrect.">
            <a:extLst>
              <a:ext uri="{FF2B5EF4-FFF2-40B4-BE49-F238E27FC236}">
                <a16:creationId xmlns:a16="http://schemas.microsoft.com/office/drawing/2014/main" id="{D3042765-4FDA-0BC7-C5D4-DFAF629F1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14" y="-1"/>
            <a:ext cx="9177114" cy="6853915"/>
          </a:xfrm>
          <a:prstGeom prst="rect">
            <a:avLst/>
          </a:prstGeom>
        </p:spPr>
      </p:pic>
    </p:spTree>
    <p:extLst>
      <p:ext uri="{BB962C8B-B14F-4D97-AF65-F5344CB8AC3E}">
        <p14:creationId xmlns:p14="http://schemas.microsoft.com/office/powerpoint/2010/main" val="3591057700"/>
      </p:ext>
    </p:extLst>
  </p:cSld>
  <p:clrMapOvr>
    <a:masterClrMapping/>
  </p:clrMapOvr>
  <p:transition>
    <p:newsflash/>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327801D-F8BE-1C4A-053C-27496FE1001A}"/>
            </a:ext>
          </a:extLst>
        </p:cNvPr>
        <p:cNvGrpSpPr/>
        <p:nvPr/>
      </p:nvGrpSpPr>
      <p:grpSpPr>
        <a:xfrm>
          <a:off x="0" y="0"/>
          <a:ext cx="0" cy="0"/>
          <a:chOff x="0" y="0"/>
          <a:chExt cx="0" cy="0"/>
        </a:xfrm>
      </p:grpSpPr>
      <p:pic>
        <p:nvPicPr>
          <p:cNvPr id="2052" name="Picture 4" descr="C:\WINDOWS\Profiles\Tim\My Documents\NT Survey\bibleworld.gif">
            <a:extLst>
              <a:ext uri="{FF2B5EF4-FFF2-40B4-BE49-F238E27FC236}">
                <a16:creationId xmlns:a16="http://schemas.microsoft.com/office/drawing/2014/main" id="{2E013B26-F5B3-3D08-A99B-922119337175}"/>
              </a:ext>
            </a:extLst>
          </p:cNvPr>
          <p:cNvPicPr>
            <a:picLocks noChangeAspect="1" noChangeArrowheads="1"/>
          </p:cNvPicPr>
          <p:nvPr/>
        </p:nvPicPr>
        <p:blipFill>
          <a:blip r:embed="rId3" cstate="print"/>
          <a:srcRect/>
          <a:stretch>
            <a:fillRect/>
          </a:stretch>
        </p:blipFill>
        <p:spPr bwMode="auto">
          <a:xfrm>
            <a:off x="762000" y="1600200"/>
            <a:ext cx="4953000" cy="4618038"/>
          </a:xfrm>
          <a:prstGeom prst="rect">
            <a:avLst/>
          </a:prstGeom>
          <a:ln>
            <a:noFill/>
          </a:ln>
          <a:effectLst>
            <a:softEdge rad="112500"/>
          </a:effectLst>
        </p:spPr>
      </p:pic>
      <p:sp>
        <p:nvSpPr>
          <p:cNvPr id="5" name="Rectangle 4">
            <a:extLst>
              <a:ext uri="{FF2B5EF4-FFF2-40B4-BE49-F238E27FC236}">
                <a16:creationId xmlns:a16="http://schemas.microsoft.com/office/drawing/2014/main" id="{A4D5B120-7DCD-D233-14D8-150CA48BD66D}"/>
              </a:ext>
            </a:extLst>
          </p:cNvPr>
          <p:cNvSpPr/>
          <p:nvPr/>
        </p:nvSpPr>
        <p:spPr>
          <a:xfrm>
            <a:off x="317395" y="214290"/>
            <a:ext cx="8457764" cy="1107996"/>
          </a:xfrm>
          <a:prstGeom prst="rect">
            <a:avLst/>
          </a:prstGeom>
          <a:noFill/>
        </p:spPr>
        <p:txBody>
          <a:bodyPr wrap="none">
            <a:spAutoFit/>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reflection blurRad="6350" stA="55000" endA="300" endPos="45500" dir="5400000" sy="-100000" algn="bl" rotWithShape="0"/>
                </a:effectLst>
                <a:uLnTx/>
                <a:uFillTx/>
                <a:latin typeface="Times New Roman" pitchFamily="18" charset="0"/>
                <a:ea typeface="+mn-ea"/>
                <a:cs typeface="+mn-cs"/>
              </a:rPr>
              <a:t>New Testament Survey</a:t>
            </a:r>
          </a:p>
        </p:txBody>
      </p:sp>
      <p:pic>
        <p:nvPicPr>
          <p:cNvPr id="6" name="Picture 5" descr="Jerusalem Council.jpg">
            <a:extLst>
              <a:ext uri="{FF2B5EF4-FFF2-40B4-BE49-F238E27FC236}">
                <a16:creationId xmlns:a16="http://schemas.microsoft.com/office/drawing/2014/main" id="{3EE5DAC2-A5D5-4F9E-027F-F34188C3BF82}"/>
              </a:ext>
            </a:extLst>
          </p:cNvPr>
          <p:cNvPicPr>
            <a:picLocks noChangeAspect="1"/>
          </p:cNvPicPr>
          <p:nvPr/>
        </p:nvPicPr>
        <p:blipFill>
          <a:blip r:embed="rId4" cstate="print"/>
          <a:stretch>
            <a:fillRect/>
          </a:stretch>
        </p:blipFill>
        <p:spPr>
          <a:xfrm>
            <a:off x="5143504" y="2000240"/>
            <a:ext cx="3643338" cy="3814119"/>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a:extLst>
              <a:ext uri="{FF2B5EF4-FFF2-40B4-BE49-F238E27FC236}">
                <a16:creationId xmlns:a16="http://schemas.microsoft.com/office/drawing/2014/main" id="{73085133-1386-9FDC-B314-0096BD10D636}"/>
              </a:ext>
            </a:extLst>
          </p:cNvPr>
          <p:cNvSpPr txBox="1"/>
          <p:nvPr/>
        </p:nvSpPr>
        <p:spPr>
          <a:xfrm>
            <a:off x="1714500" y="5643563"/>
            <a:ext cx="7929563" cy="64611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The Spread of Christianity</a:t>
            </a:r>
            <a:endParaRPr kumimoji="0" lang="en-SG"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461271767"/>
      </p:ext>
    </p:extLst>
  </p:cSld>
  <p:clrMapOvr>
    <a:masterClrMapping/>
  </p:clrMapOvr>
  <p:transition>
    <p:newsflash/>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785812" y="1678960"/>
            <a:ext cx="8153400" cy="498598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sz="28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rPr>
              <a:t>A parting of the ways between ______________ and Paul over John Mark.</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Times New Roman" pitchFamily="18" charset="0"/>
            </a:endParaRPr>
          </a:p>
          <a:p>
            <a:pPr>
              <a:spcBef>
                <a:spcPct val="50000"/>
              </a:spcBef>
              <a:defRPr/>
            </a:pPr>
            <a:r>
              <a:rPr lang="en-US" sz="28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rPr>
              <a:t>Asia Minor (Turkey) and Greece – </a:t>
            </a:r>
            <a:r>
              <a:rPr lang="en-US"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rPr>
              <a:t>Holy spirit directs them from Asia to Europe (Lydia first European convert).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Times New Roman" pitchFamily="18" charset="0"/>
            </a:endParaRPr>
          </a:p>
          <a:p>
            <a:pPr>
              <a:spcBef>
                <a:spcPct val="50000"/>
              </a:spcBef>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rPr>
              <a:t>1. The __________________ band</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Times New Roman" pitchFamily="18" charset="0"/>
            </a:endParaRPr>
          </a:p>
          <a:p>
            <a:pPr>
              <a:spcBef>
                <a:spcPct val="50000"/>
              </a:spcBef>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rPr>
              <a:t>2. Growing _________________(Ac. 17:1-9; 18:12-18) – hostility from Jews increases.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Times New Roman" pitchFamily="18" charset="0"/>
            </a:endParaRPr>
          </a:p>
          <a:p>
            <a:pPr>
              <a:spcBef>
                <a:spcPct val="50000"/>
              </a:spcBef>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rPr>
              <a:t>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Times New Roman" pitchFamily="18" charset="0"/>
              </a:rPr>
              <a:t>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rPr>
              <a:t>From Thessalonica to Athens - </a:t>
            </a:r>
            <a:r>
              <a:rPr lang="en-US" sz="28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rPr>
              <a:t>Ac. 17:16-34. </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Times New Roman" pitchFamily="18" charset="0"/>
            </a:endParaRPr>
          </a:p>
          <a:p>
            <a:pPr>
              <a:spcBef>
                <a:spcPct val="50000"/>
              </a:spcBef>
              <a:defRPr/>
            </a:pPr>
            <a:r>
              <a:rPr lang="en-US" sz="28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rPr>
              <a:t>         Paul at Corinth (Acts 18:1-17) –</a:t>
            </a:r>
            <a:r>
              <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cs typeface="Arial" charset="0"/>
              </a:rPr>
              <a:t> 1 year 6 months</a:t>
            </a: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 </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p:txBody>
      </p:sp>
      <p:sp>
        <p:nvSpPr>
          <p:cNvPr id="14340" name="Text Box 4"/>
          <p:cNvSpPr txBox="1">
            <a:spLocks noChangeArrowheads="1"/>
          </p:cNvSpPr>
          <p:nvPr/>
        </p:nvSpPr>
        <p:spPr bwMode="auto">
          <a:xfrm>
            <a:off x="5940152" y="1636084"/>
            <a:ext cx="22860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BARNABAS</a:t>
            </a:r>
          </a:p>
        </p:txBody>
      </p:sp>
      <p:sp>
        <p:nvSpPr>
          <p:cNvPr id="14341" name="Text Box 5"/>
          <p:cNvSpPr txBox="1">
            <a:spLocks noChangeArrowheads="1"/>
          </p:cNvSpPr>
          <p:nvPr/>
        </p:nvSpPr>
        <p:spPr bwMode="auto">
          <a:xfrm>
            <a:off x="2195736" y="3683955"/>
            <a:ext cx="32766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APOSTOLIC</a:t>
            </a:r>
          </a:p>
        </p:txBody>
      </p:sp>
      <p:sp>
        <p:nvSpPr>
          <p:cNvPr id="14342" name="Text Box 6"/>
          <p:cNvSpPr txBox="1">
            <a:spLocks noChangeArrowheads="1"/>
          </p:cNvSpPr>
          <p:nvPr/>
        </p:nvSpPr>
        <p:spPr bwMode="auto">
          <a:xfrm>
            <a:off x="2795588" y="4367690"/>
            <a:ext cx="2971800" cy="523875"/>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POLARIZATION</a:t>
            </a:r>
          </a:p>
        </p:txBody>
      </p:sp>
      <p:sp>
        <p:nvSpPr>
          <p:cNvPr id="13" name="Rectangle 2"/>
          <p:cNvSpPr txBox="1">
            <a:spLocks noChangeArrowheads="1"/>
          </p:cNvSpPr>
          <p:nvPr/>
        </p:nvSpPr>
        <p:spPr bwMode="auto">
          <a:xfrm>
            <a:off x="-156840" y="752641"/>
            <a:ext cx="9457679" cy="1143000"/>
          </a:xfrm>
          <a:prstGeom prst="rect">
            <a:avLst/>
          </a:prstGeom>
          <a:noFill/>
          <a:ln w="9525">
            <a:noFill/>
            <a:miter lim="800000"/>
            <a:headEnd/>
            <a:tailEnd/>
          </a:ln>
        </p:spPr>
        <p:txBody>
          <a:bodyPr anchor="ctr"/>
          <a:lstStyle/>
          <a:p>
            <a:pPr algn="ctr">
              <a:defRPr/>
            </a:pPr>
            <a:r>
              <a:rPr lang="en-US" sz="2800" b="1" i="1" kern="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mj-ea"/>
                <a:cs typeface="Arial" charset="0"/>
              </a:rPr>
              <a:t>i</a:t>
            </a:r>
            <a:r>
              <a:rPr lang="en-US" sz="2800" b="1" i="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mj-ea"/>
                <a:cs typeface="Arial" charset="0"/>
              </a:rPr>
              <a:t>. Second Missionary Journey (Acts 15:36-18:22)</a:t>
            </a:r>
            <a:r>
              <a:rPr lang="en-US" sz="28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rPr>
              <a:t> </a:t>
            </a:r>
          </a:p>
        </p:txBody>
      </p:sp>
      <p:sp>
        <p:nvSpPr>
          <p:cNvPr id="3" name="TextBox 2">
            <a:extLst>
              <a:ext uri="{FF2B5EF4-FFF2-40B4-BE49-F238E27FC236}">
                <a16:creationId xmlns:a16="http://schemas.microsoft.com/office/drawing/2014/main" id="{1454C5F1-D4DB-7140-5AAB-D22D5F04BA6C}"/>
              </a:ext>
            </a:extLst>
          </p:cNvPr>
          <p:cNvSpPr txBox="1"/>
          <p:nvPr/>
        </p:nvSpPr>
        <p:spPr>
          <a:xfrm>
            <a:off x="204788" y="-43148"/>
            <a:ext cx="8153400" cy="1200329"/>
          </a:xfrm>
          <a:prstGeom prst="rect">
            <a:avLst/>
          </a:prstGeom>
          <a:noFill/>
        </p:spPr>
        <p:txBody>
          <a:bodyPr wrap="square">
            <a:spAutoFit/>
          </a:bodyPr>
          <a:lstStyle/>
          <a:p>
            <a:pPr algn="ctr">
              <a:defRPr/>
            </a:pPr>
            <a:r>
              <a:rPr lang="en-US" sz="3600" b="1" i="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mj-ea"/>
                <a:cs typeface="Arial" charset="0"/>
              </a:rPr>
              <a:t>LESSON 5: Paul’s Further Missionary Journeys</a:t>
            </a:r>
            <a:endParaRPr lang="en-US" sz="36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endParaRPr>
          </a:p>
        </p:txBody>
      </p:sp>
      <p:pic>
        <p:nvPicPr>
          <p:cNvPr id="4" name="Picture 3">
            <a:extLst>
              <a:ext uri="{FF2B5EF4-FFF2-40B4-BE49-F238E27FC236}">
                <a16:creationId xmlns:a16="http://schemas.microsoft.com/office/drawing/2014/main" id="{F3B010CC-9DBE-14B4-103C-8527768EF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28"/>
            <a:ext cx="9144000" cy="6858000"/>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34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434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1434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43" name="Picture 7" descr="C:\WINDOWS\Profiles\Tim\My Documents\NT Survey\2ndtrip.gif"/>
          <p:cNvPicPr>
            <a:picLocks noChangeAspect="1" noChangeArrowheads="1"/>
          </p:cNvPicPr>
          <p:nvPr/>
        </p:nvPicPr>
        <p:blipFill>
          <a:blip r:embed="rId3" cstate="print"/>
          <a:srcRect/>
          <a:stretch>
            <a:fillRect/>
          </a:stretch>
        </p:blipFill>
        <p:spPr bwMode="auto">
          <a:xfrm>
            <a:off x="571472" y="500042"/>
            <a:ext cx="7871187" cy="59293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345" name="Text Box 9"/>
          <p:cNvSpPr txBox="1">
            <a:spLocks noChangeArrowheads="1"/>
          </p:cNvSpPr>
          <p:nvPr/>
        </p:nvSpPr>
        <p:spPr bwMode="auto">
          <a:xfrm>
            <a:off x="215770" y="3212976"/>
            <a:ext cx="8712460" cy="353943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sp3d extrusionH="57150">
              <a:bevelT w="38100" h="38100"/>
            </a:sp3d>
          </a:bodyPr>
          <a:lstStyle/>
          <a:p>
            <a:pPr algn="ctr">
              <a:spcBef>
                <a:spcPct val="50000"/>
              </a:spcBef>
              <a:defRPr/>
            </a:pPr>
            <a:r>
              <a:rPr lang="en-US" sz="2800" b="1" baseline="30000" dirty="0">
                <a:solidFill>
                  <a:schemeClr val="bg1"/>
                </a:solidFill>
                <a:latin typeface="system-ui"/>
              </a:rPr>
              <a:t>6 </a:t>
            </a:r>
            <a:r>
              <a:rPr lang="en-US" sz="2800" dirty="0">
                <a:solidFill>
                  <a:schemeClr val="bg1"/>
                </a:solidFill>
                <a:latin typeface="system-ui"/>
              </a:rPr>
              <a:t>Now when they had gone through Phrygia and the region of Galatia, they were forbidden by the Holy Spirit to preach the word in Asia. </a:t>
            </a:r>
            <a:r>
              <a:rPr lang="en-US" sz="2800" b="1" baseline="30000" dirty="0">
                <a:solidFill>
                  <a:schemeClr val="bg1"/>
                </a:solidFill>
                <a:latin typeface="system-ui"/>
              </a:rPr>
              <a:t>7 </a:t>
            </a:r>
            <a:r>
              <a:rPr lang="en-US" sz="2800" dirty="0">
                <a:solidFill>
                  <a:schemeClr val="bg1"/>
                </a:solidFill>
                <a:latin typeface="system-ui"/>
              </a:rPr>
              <a:t>After they had come to </a:t>
            </a:r>
            <a:r>
              <a:rPr lang="en-US" sz="2800" dirty="0" err="1">
                <a:solidFill>
                  <a:schemeClr val="bg1"/>
                </a:solidFill>
                <a:latin typeface="system-ui"/>
              </a:rPr>
              <a:t>Mysia</a:t>
            </a:r>
            <a:r>
              <a:rPr lang="en-US" sz="2800" dirty="0">
                <a:solidFill>
                  <a:schemeClr val="bg1"/>
                </a:solidFill>
                <a:latin typeface="system-ui"/>
              </a:rPr>
              <a:t>, they tried to go into Bithynia, but </a:t>
            </a:r>
            <a:r>
              <a:rPr lang="en-US" sz="2800">
                <a:solidFill>
                  <a:schemeClr val="bg1"/>
                </a:solidFill>
                <a:latin typeface="system-ui"/>
              </a:rPr>
              <a:t>the Spirit </a:t>
            </a:r>
            <a:r>
              <a:rPr lang="en-US" sz="2800" dirty="0">
                <a:solidFill>
                  <a:schemeClr val="bg1"/>
                </a:solidFill>
                <a:latin typeface="system-ui"/>
              </a:rPr>
              <a:t>did not permit them. </a:t>
            </a:r>
            <a:r>
              <a:rPr lang="en-US" sz="2800" b="1" baseline="30000" dirty="0">
                <a:solidFill>
                  <a:schemeClr val="bg1"/>
                </a:solidFill>
                <a:latin typeface="system-ui"/>
              </a:rPr>
              <a:t>8 </a:t>
            </a:r>
            <a:r>
              <a:rPr lang="en-US" sz="2800" dirty="0">
                <a:solidFill>
                  <a:schemeClr val="bg1"/>
                </a:solidFill>
                <a:latin typeface="system-ui"/>
              </a:rPr>
              <a:t>So passing by </a:t>
            </a:r>
            <a:r>
              <a:rPr lang="en-US" sz="2800" dirty="0" err="1">
                <a:solidFill>
                  <a:schemeClr val="bg1"/>
                </a:solidFill>
                <a:latin typeface="system-ui"/>
              </a:rPr>
              <a:t>Mysia</a:t>
            </a:r>
            <a:r>
              <a:rPr lang="en-US" sz="2800" dirty="0">
                <a:solidFill>
                  <a:schemeClr val="bg1"/>
                </a:solidFill>
                <a:latin typeface="system-ui"/>
              </a:rPr>
              <a:t>, they came down to Troas. </a:t>
            </a:r>
            <a:r>
              <a:rPr lang="en-US" sz="2800" b="1" baseline="30000" dirty="0">
                <a:solidFill>
                  <a:schemeClr val="bg1"/>
                </a:solidFill>
                <a:latin typeface="system-ui"/>
              </a:rPr>
              <a:t>9 </a:t>
            </a:r>
            <a:r>
              <a:rPr lang="en-US" sz="2800" dirty="0">
                <a:solidFill>
                  <a:schemeClr val="bg1"/>
                </a:solidFill>
                <a:latin typeface="system-ui"/>
              </a:rPr>
              <a:t>And a vision appeared to Paul in the night. A man of Macedonia stood and pleaded with him, saying, “Come over to Macedonia and help us.” Acts 16:6-10</a:t>
            </a:r>
            <a:endParaRPr lang="en-US" sz="2800" b="1" dirty="0">
              <a:solidFill>
                <a:schemeClr val="bg1"/>
              </a:solidFill>
              <a:latin typeface="Arial" charset="0"/>
            </a:endParaRPr>
          </a:p>
        </p:txBody>
      </p:sp>
      <p:pic>
        <p:nvPicPr>
          <p:cNvPr id="4" name="Picture 3" descr="A person in robe standing in bed with a person in a robe&#10;&#10;AI-generated content may be incorrect.">
            <a:extLst>
              <a:ext uri="{FF2B5EF4-FFF2-40B4-BE49-F238E27FC236}">
                <a16:creationId xmlns:a16="http://schemas.microsoft.com/office/drawing/2014/main" id="{ED5C054C-DAC8-D759-EFE1-FBAF61D05E81}"/>
              </a:ext>
            </a:extLst>
          </p:cNvPr>
          <p:cNvPicPr>
            <a:picLocks noChangeAspect="1"/>
          </p:cNvPicPr>
          <p:nvPr/>
        </p:nvPicPr>
        <p:blipFill>
          <a:blip r:embed="rId4">
            <a:alphaModFix amt="76000"/>
            <a:extLst>
              <a:ext uri="{28A0092B-C50C-407E-A947-70E740481C1C}">
                <a14:useLocalDpi xmlns:a14="http://schemas.microsoft.com/office/drawing/2010/main" val="0"/>
              </a:ext>
            </a:extLst>
          </a:blip>
          <a:stretch>
            <a:fillRect/>
          </a:stretch>
        </p:blipFill>
        <p:spPr>
          <a:xfrm>
            <a:off x="0" y="-243408"/>
            <a:ext cx="3655864" cy="2741898"/>
          </a:xfrm>
          <a:prstGeom prst="rect">
            <a:avLst/>
          </a:prstGeom>
          <a:effectLst>
            <a:softEdge rad="330200"/>
          </a:effectLst>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43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C662B34-9804-172A-7FF2-20DBA93CA849}"/>
            </a:ext>
          </a:extLst>
        </p:cNvPr>
        <p:cNvGrpSpPr/>
        <p:nvPr/>
      </p:nvGrpSpPr>
      <p:grpSpPr>
        <a:xfrm>
          <a:off x="0" y="0"/>
          <a:ext cx="0" cy="0"/>
          <a:chOff x="0" y="0"/>
          <a:chExt cx="0" cy="0"/>
        </a:xfrm>
      </p:grpSpPr>
      <p:pic>
        <p:nvPicPr>
          <p:cNvPr id="14343" name="Picture 7" descr="C:\WINDOWS\Profiles\Tim\My Documents\NT Survey\2ndtrip.gif">
            <a:extLst>
              <a:ext uri="{FF2B5EF4-FFF2-40B4-BE49-F238E27FC236}">
                <a16:creationId xmlns:a16="http://schemas.microsoft.com/office/drawing/2014/main" id="{2A7988E8-1376-0B15-D683-C75BE54A3731}"/>
              </a:ext>
            </a:extLst>
          </p:cNvPr>
          <p:cNvPicPr>
            <a:picLocks noChangeAspect="1" noChangeArrowheads="1"/>
          </p:cNvPicPr>
          <p:nvPr/>
        </p:nvPicPr>
        <p:blipFill>
          <a:blip r:embed="rId4" cstate="print"/>
          <a:srcRect/>
          <a:stretch>
            <a:fillRect/>
          </a:stretch>
        </p:blipFill>
        <p:spPr bwMode="auto">
          <a:xfrm>
            <a:off x="571472" y="500042"/>
            <a:ext cx="7871187" cy="59293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344" name="Line 8">
            <a:extLst>
              <a:ext uri="{FF2B5EF4-FFF2-40B4-BE49-F238E27FC236}">
                <a16:creationId xmlns:a16="http://schemas.microsoft.com/office/drawing/2014/main" id="{9A883701-2FEA-AF3A-7097-0F44E7E22E3A}"/>
              </a:ext>
            </a:extLst>
          </p:cNvPr>
          <p:cNvSpPr>
            <a:spLocks noChangeShapeType="1"/>
          </p:cNvSpPr>
          <p:nvPr/>
        </p:nvSpPr>
        <p:spPr bwMode="auto">
          <a:xfrm>
            <a:off x="2051720" y="2936875"/>
            <a:ext cx="2291680" cy="1406526"/>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SG"/>
          </a:p>
        </p:txBody>
      </p:sp>
      <p:sp>
        <p:nvSpPr>
          <p:cNvPr id="14345" name="Text Box 9">
            <a:extLst>
              <a:ext uri="{FF2B5EF4-FFF2-40B4-BE49-F238E27FC236}">
                <a16:creationId xmlns:a16="http://schemas.microsoft.com/office/drawing/2014/main" id="{F3EF0990-7C0A-C555-2028-419FF4CC2EED}"/>
              </a:ext>
            </a:extLst>
          </p:cNvPr>
          <p:cNvSpPr txBox="1">
            <a:spLocks noChangeArrowheads="1"/>
          </p:cNvSpPr>
          <p:nvPr/>
        </p:nvSpPr>
        <p:spPr bwMode="auto">
          <a:xfrm>
            <a:off x="4343400" y="3276600"/>
            <a:ext cx="3886200" cy="3108543"/>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lgn="ctr">
              <a:spcBef>
                <a:spcPct val="50000"/>
              </a:spcBef>
              <a:defRPr/>
            </a:pPr>
            <a:r>
              <a:rPr lang="en-US" sz="2800" b="1" dirty="0">
                <a:latin typeface="Arial" charset="0"/>
              </a:rPr>
              <a:t>Both First and Second Thessalonians were written by Paul in c.AD.51 from Athens and Corinth respectively.</a:t>
            </a:r>
          </a:p>
        </p:txBody>
      </p:sp>
      <p:sp>
        <p:nvSpPr>
          <p:cNvPr id="14346" name="Text Box 10">
            <a:extLst>
              <a:ext uri="{FF2B5EF4-FFF2-40B4-BE49-F238E27FC236}">
                <a16:creationId xmlns:a16="http://schemas.microsoft.com/office/drawing/2014/main" id="{42A6FF49-431A-91E3-9F49-A3CBFA276E01}"/>
              </a:ext>
            </a:extLst>
          </p:cNvPr>
          <p:cNvSpPr txBox="1">
            <a:spLocks noChangeArrowheads="1"/>
          </p:cNvSpPr>
          <p:nvPr/>
        </p:nvSpPr>
        <p:spPr bwMode="auto">
          <a:xfrm>
            <a:off x="228600" y="285728"/>
            <a:ext cx="8915400" cy="246538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endParaRPr lang="en-US" b="1" i="1" dirty="0">
              <a:latin typeface="Arial" charset="0"/>
              <a:cs typeface="Arial" charset="0"/>
            </a:endParaRPr>
          </a:p>
          <a:p>
            <a:pPr>
              <a:spcBef>
                <a:spcPct val="50000"/>
              </a:spcBef>
              <a:defRPr/>
            </a:pPr>
            <a:r>
              <a:rPr lang="en-US" b="1" i="1" dirty="0">
                <a:latin typeface="Arial" charset="0"/>
                <a:cs typeface="Arial" charset="0"/>
              </a:rPr>
              <a:t>First Thessalonians</a:t>
            </a:r>
            <a:r>
              <a:rPr lang="en-US" i="1" dirty="0">
                <a:latin typeface="Arial" charset="0"/>
                <a:cs typeface="Arial" charset="0"/>
              </a:rPr>
              <a:t>: _________________ in light of Christ’s return.</a:t>
            </a:r>
            <a:endParaRPr lang="en-US" dirty="0">
              <a:cs typeface="Times New Roman" pitchFamily="18" charset="0"/>
            </a:endParaRPr>
          </a:p>
          <a:p>
            <a:pPr>
              <a:spcBef>
                <a:spcPct val="50000"/>
              </a:spcBef>
              <a:defRPr/>
            </a:pPr>
            <a:r>
              <a:rPr lang="en-US" b="1" i="1" dirty="0">
                <a:latin typeface="Arial" charset="0"/>
                <a:cs typeface="Arial" charset="0"/>
              </a:rPr>
              <a:t>Second Thessalonians</a:t>
            </a:r>
            <a:r>
              <a:rPr lang="en-US" i="1" dirty="0">
                <a:latin typeface="Arial" charset="0"/>
                <a:cs typeface="Arial" charset="0"/>
              </a:rPr>
              <a:t>: Understanding the _______________.</a:t>
            </a:r>
            <a:endParaRPr lang="en-US" dirty="0">
              <a:cs typeface="Times New Roman" pitchFamily="18" charset="0"/>
            </a:endParaRPr>
          </a:p>
          <a:p>
            <a:pPr>
              <a:spcBef>
                <a:spcPct val="50000"/>
              </a:spcBef>
              <a:defRPr/>
            </a:pPr>
            <a:endParaRPr lang="en-US" dirty="0"/>
          </a:p>
        </p:txBody>
      </p:sp>
      <p:sp>
        <p:nvSpPr>
          <p:cNvPr id="14347" name="Text Box 11">
            <a:extLst>
              <a:ext uri="{FF2B5EF4-FFF2-40B4-BE49-F238E27FC236}">
                <a16:creationId xmlns:a16="http://schemas.microsoft.com/office/drawing/2014/main" id="{2E71462A-FDB9-F6C8-678B-6CA4C806DA21}"/>
              </a:ext>
            </a:extLst>
          </p:cNvPr>
          <p:cNvSpPr txBox="1">
            <a:spLocks noChangeArrowheads="1"/>
          </p:cNvSpPr>
          <p:nvPr/>
        </p:nvSpPr>
        <p:spPr bwMode="auto">
          <a:xfrm>
            <a:off x="3657600" y="685800"/>
            <a:ext cx="26670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HOLINESS</a:t>
            </a:r>
          </a:p>
        </p:txBody>
      </p:sp>
      <p:sp>
        <p:nvSpPr>
          <p:cNvPr id="14348" name="Text Box 12">
            <a:extLst>
              <a:ext uri="{FF2B5EF4-FFF2-40B4-BE49-F238E27FC236}">
                <a16:creationId xmlns:a16="http://schemas.microsoft.com/office/drawing/2014/main" id="{63FE4AD3-63C5-C225-2F96-BD3F440AB1CF}"/>
              </a:ext>
            </a:extLst>
          </p:cNvPr>
          <p:cNvSpPr txBox="1">
            <a:spLocks noChangeArrowheads="1"/>
          </p:cNvSpPr>
          <p:nvPr/>
        </p:nvSpPr>
        <p:spPr bwMode="auto">
          <a:xfrm>
            <a:off x="6553200" y="1295400"/>
            <a:ext cx="2286000" cy="946150"/>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lgn="ctr">
              <a:spcBef>
                <a:spcPct val="50000"/>
              </a:spcBef>
              <a:defRPr/>
            </a:pPr>
            <a:r>
              <a:rPr lang="en-US" sz="2800" b="1" dirty="0">
                <a:solidFill>
                  <a:srgbClr val="FF0000"/>
                </a:solidFill>
                <a:latin typeface="Arial" charset="0"/>
              </a:rPr>
              <a:t>DAY OF THE LORD</a:t>
            </a:r>
          </a:p>
        </p:txBody>
      </p:sp>
      <p:pic>
        <p:nvPicPr>
          <p:cNvPr id="8" name="Picture 7" descr="1Thessalonians.jpg">
            <a:extLst>
              <a:ext uri="{FF2B5EF4-FFF2-40B4-BE49-F238E27FC236}">
                <a16:creationId xmlns:a16="http://schemas.microsoft.com/office/drawing/2014/main" id="{1529F754-FE62-8D98-CA07-069F26FB0575}"/>
              </a:ext>
            </a:extLst>
          </p:cNvPr>
          <p:cNvPicPr>
            <a:picLocks noChangeAspect="1"/>
          </p:cNvPicPr>
          <p:nvPr/>
        </p:nvPicPr>
        <p:blipFill>
          <a:blip r:embed="rId5" cstate="print"/>
          <a:stretch>
            <a:fillRect/>
          </a:stretch>
        </p:blipFill>
        <p:spPr>
          <a:xfrm>
            <a:off x="414310" y="566760"/>
            <a:ext cx="8501090" cy="6076950"/>
          </a:xfrm>
          <a:prstGeom prst="rect">
            <a:avLst/>
          </a:prstGeom>
          <a:scene3d>
            <a:camera prst="orthographicFront"/>
            <a:lightRig rig="threePt" dir="t"/>
          </a:scene3d>
          <a:sp3d>
            <a:bevelT/>
          </a:sp3d>
        </p:spPr>
      </p:pic>
      <p:pic>
        <p:nvPicPr>
          <p:cNvPr id="9" name="Picture 8" descr="2Thessalonians.jpg">
            <a:extLst>
              <a:ext uri="{FF2B5EF4-FFF2-40B4-BE49-F238E27FC236}">
                <a16:creationId xmlns:a16="http://schemas.microsoft.com/office/drawing/2014/main" id="{4429177B-6221-9D70-8ABD-95E55BA36D51}"/>
              </a:ext>
            </a:extLst>
          </p:cNvPr>
          <p:cNvPicPr>
            <a:picLocks noChangeAspect="1"/>
          </p:cNvPicPr>
          <p:nvPr/>
        </p:nvPicPr>
        <p:blipFill>
          <a:blip r:embed="rId6" cstate="print"/>
          <a:stretch>
            <a:fillRect/>
          </a:stretch>
        </p:blipFill>
        <p:spPr>
          <a:xfrm>
            <a:off x="434873" y="576285"/>
            <a:ext cx="8429684" cy="6067425"/>
          </a:xfrm>
          <a:prstGeom prst="rect">
            <a:avLst/>
          </a:prstGeom>
          <a:scene3d>
            <a:camera prst="orthographicFront"/>
            <a:lightRig rig="threePt" dir="t"/>
          </a:scene3d>
          <a:sp3d>
            <a:bevelT/>
          </a:sp3d>
        </p:spPr>
      </p:pic>
      <p:sp>
        <p:nvSpPr>
          <p:cNvPr id="2" name="Text Box 9">
            <a:extLst>
              <a:ext uri="{FF2B5EF4-FFF2-40B4-BE49-F238E27FC236}">
                <a16:creationId xmlns:a16="http://schemas.microsoft.com/office/drawing/2014/main" id="{E024B2A9-C697-5FAA-9CFD-52ACBD930AFD}"/>
              </a:ext>
            </a:extLst>
          </p:cNvPr>
          <p:cNvSpPr txBox="1">
            <a:spLocks noChangeArrowheads="1"/>
          </p:cNvSpPr>
          <p:nvPr/>
        </p:nvSpPr>
        <p:spPr bwMode="auto">
          <a:xfrm>
            <a:off x="623219" y="4015264"/>
            <a:ext cx="2111152" cy="1938992"/>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sp3d extrusionH="57150">
              <a:bevelT w="38100" h="38100"/>
            </a:sp3d>
          </a:bodyPr>
          <a:lstStyle/>
          <a:p>
            <a:pPr algn="ctr">
              <a:spcBef>
                <a:spcPct val="50000"/>
              </a:spcBef>
              <a:defRPr/>
            </a:pPr>
            <a:r>
              <a:rPr lang="en-US" b="1" dirty="0">
                <a:latin typeface="Arial" charset="0"/>
              </a:rPr>
              <a:t>MARK possibly written cAD52 from Rome</a:t>
            </a:r>
          </a:p>
        </p:txBody>
      </p:sp>
    </p:spTree>
    <p:extLst>
      <p:ext uri="{BB962C8B-B14F-4D97-AF65-F5344CB8AC3E}">
        <p14:creationId xmlns:p14="http://schemas.microsoft.com/office/powerpoint/2010/main" val="461780473"/>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par>
                                <p:cTn id="7" presetID="1" presetClass="entr" presetSubtype="0" fill="hold" nodeType="withEffect">
                                  <p:stCondLst>
                                    <p:cond delay="0"/>
                                  </p:stCondLst>
                                  <p:childTnLst>
                                    <p:set>
                                      <p:cBhvr>
                                        <p:cTn id="8" dur="1" fill="hold">
                                          <p:stCondLst>
                                            <p:cond delay="499"/>
                                          </p:stCondLst>
                                        </p:cTn>
                                        <p:tgtEl>
                                          <p:spTgt spid="14345"/>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ype.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4346"/>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1434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typ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1434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fill="hold"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9"/>
                                        </p:tgtEl>
                                        <p:attrNameLst>
                                          <p:attrName>ppt_x</p:attrName>
                                        </p:attrNameLst>
                                      </p:cBhvr>
                                      <p:tavLst>
                                        <p:tav tm="0">
                                          <p:val>
                                            <p:strVal val="ppt_x"/>
                                          </p:val>
                                        </p:tav>
                                        <p:tav tm="100000">
                                          <p:val>
                                            <p:strVal val="ppt_x"/>
                                          </p:val>
                                        </p:tav>
                                      </p:tavLst>
                                    </p:anim>
                                    <p:anim calcmode="lin" valueType="num">
                                      <p:cBhvr additive="base">
                                        <p:cTn id="41" dur="500"/>
                                        <p:tgtEl>
                                          <p:spTgt spid="9"/>
                                        </p:tgtEl>
                                        <p:attrNameLst>
                                          <p:attrName>ppt_y</p:attrName>
                                        </p:attrNameLst>
                                      </p:cBhvr>
                                      <p:tavLst>
                                        <p:tav tm="0">
                                          <p:val>
                                            <p:strVal val="ppt_y"/>
                                          </p:val>
                                        </p:tav>
                                        <p:tav tm="100000">
                                          <p:val>
                                            <p:strVal val="1+ppt_h/2"/>
                                          </p:val>
                                        </p:tav>
                                      </p:tavLst>
                                    </p:anim>
                                    <p:set>
                                      <p:cBhvr>
                                        <p:cTn id="42" dur="1" fill="hold">
                                          <p:stCondLst>
                                            <p:cond delay="499"/>
                                          </p:stCondLst>
                                        </p:cTn>
                                        <p:tgtEl>
                                          <p:spTgt spid="9"/>
                                        </p:tgtEl>
                                        <p:attrNameLst>
                                          <p:attrName>style.visibility</p:attrName>
                                        </p:attrNameLst>
                                      </p:cBhvr>
                                      <p:to>
                                        <p:strVal val="hidden"/>
                                      </p:to>
                                    </p:set>
                                  </p:childTnLst>
                                </p:cTn>
                              </p:par>
                              <p:par>
                                <p:cTn id="43" presetID="42"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8E73E90-66D2-0709-FB07-762DF1E8900E}"/>
            </a:ext>
          </a:extLst>
        </p:cNvPr>
        <p:cNvGrpSpPr/>
        <p:nvPr/>
      </p:nvGrpSpPr>
      <p:grpSpPr>
        <a:xfrm>
          <a:off x="0" y="0"/>
          <a:ext cx="0" cy="0"/>
          <a:chOff x="0" y="0"/>
          <a:chExt cx="0" cy="0"/>
        </a:xfrm>
      </p:grpSpPr>
      <p:pic>
        <p:nvPicPr>
          <p:cNvPr id="14343" name="Picture 7" descr="C:\WINDOWS\Profiles\Tim\My Documents\NT Survey\2ndtrip.gif">
            <a:extLst>
              <a:ext uri="{FF2B5EF4-FFF2-40B4-BE49-F238E27FC236}">
                <a16:creationId xmlns:a16="http://schemas.microsoft.com/office/drawing/2014/main" id="{F5188C67-AF16-17E2-24EC-44D06348CD55}"/>
              </a:ext>
            </a:extLst>
          </p:cNvPr>
          <p:cNvPicPr>
            <a:picLocks noChangeAspect="1" noChangeArrowheads="1"/>
          </p:cNvPicPr>
          <p:nvPr/>
        </p:nvPicPr>
        <p:blipFill>
          <a:blip r:embed="rId2" cstate="print"/>
          <a:srcRect/>
          <a:stretch>
            <a:fillRect/>
          </a:stretch>
        </p:blipFill>
        <p:spPr bwMode="auto">
          <a:xfrm>
            <a:off x="571472" y="500042"/>
            <a:ext cx="7871187" cy="59293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Rectangle 2">
            <a:extLst>
              <a:ext uri="{FF2B5EF4-FFF2-40B4-BE49-F238E27FC236}">
                <a16:creationId xmlns:a16="http://schemas.microsoft.com/office/drawing/2014/main" id="{442B85F4-1047-C000-36A8-C48BFC05DC10}"/>
              </a:ext>
            </a:extLst>
          </p:cNvPr>
          <p:cNvSpPr/>
          <p:nvPr/>
        </p:nvSpPr>
        <p:spPr>
          <a:xfrm>
            <a:off x="3923928" y="1793987"/>
            <a:ext cx="1728192" cy="7920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Acts 16</a:t>
            </a:r>
            <a:endParaRPr lang="en-SG" sz="3200" dirty="0"/>
          </a:p>
        </p:txBody>
      </p:sp>
      <p:sp>
        <p:nvSpPr>
          <p:cNvPr id="4" name="Rectangle 3">
            <a:extLst>
              <a:ext uri="{FF2B5EF4-FFF2-40B4-BE49-F238E27FC236}">
                <a16:creationId xmlns:a16="http://schemas.microsoft.com/office/drawing/2014/main" id="{C414E9F0-CAF5-E210-5EF1-7464B56344C1}"/>
              </a:ext>
            </a:extLst>
          </p:cNvPr>
          <p:cNvSpPr/>
          <p:nvPr/>
        </p:nvSpPr>
        <p:spPr>
          <a:xfrm>
            <a:off x="701341" y="1916832"/>
            <a:ext cx="1728192" cy="7920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Acts 17</a:t>
            </a:r>
            <a:endParaRPr lang="en-SG" sz="3200" dirty="0"/>
          </a:p>
        </p:txBody>
      </p:sp>
      <p:sp>
        <p:nvSpPr>
          <p:cNvPr id="5" name="Rectangle 4">
            <a:extLst>
              <a:ext uri="{FF2B5EF4-FFF2-40B4-BE49-F238E27FC236}">
                <a16:creationId xmlns:a16="http://schemas.microsoft.com/office/drawing/2014/main" id="{AB6B5EF5-A21F-69D3-0F9C-2B98D14BEF0A}"/>
              </a:ext>
            </a:extLst>
          </p:cNvPr>
          <p:cNvSpPr/>
          <p:nvPr/>
        </p:nvSpPr>
        <p:spPr>
          <a:xfrm>
            <a:off x="2049459" y="3370871"/>
            <a:ext cx="1728192" cy="7920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Acts 18</a:t>
            </a:r>
            <a:endParaRPr lang="en-SG" sz="3200" dirty="0"/>
          </a:p>
        </p:txBody>
      </p:sp>
      <p:sp>
        <p:nvSpPr>
          <p:cNvPr id="6" name="Oval 5">
            <a:extLst>
              <a:ext uri="{FF2B5EF4-FFF2-40B4-BE49-F238E27FC236}">
                <a16:creationId xmlns:a16="http://schemas.microsoft.com/office/drawing/2014/main" id="{D5375368-41D9-2A90-D3BB-75293CC298A5}"/>
              </a:ext>
            </a:extLst>
          </p:cNvPr>
          <p:cNvSpPr/>
          <p:nvPr/>
        </p:nvSpPr>
        <p:spPr>
          <a:xfrm rot="935895">
            <a:off x="1739192" y="1522215"/>
            <a:ext cx="6883064" cy="1296144"/>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Oval 6">
            <a:extLst>
              <a:ext uri="{FF2B5EF4-FFF2-40B4-BE49-F238E27FC236}">
                <a16:creationId xmlns:a16="http://schemas.microsoft.com/office/drawing/2014/main" id="{64853E65-63B2-2FF6-058C-F386FF1DCB84}"/>
              </a:ext>
            </a:extLst>
          </p:cNvPr>
          <p:cNvSpPr/>
          <p:nvPr/>
        </p:nvSpPr>
        <p:spPr>
          <a:xfrm rot="2134068">
            <a:off x="450949" y="1475057"/>
            <a:ext cx="2479977" cy="1227205"/>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Oval 9">
            <a:extLst>
              <a:ext uri="{FF2B5EF4-FFF2-40B4-BE49-F238E27FC236}">
                <a16:creationId xmlns:a16="http://schemas.microsoft.com/office/drawing/2014/main" id="{E99BD03F-A21E-002B-DF94-CFBEFF2F80D5}"/>
              </a:ext>
            </a:extLst>
          </p:cNvPr>
          <p:cNvSpPr/>
          <p:nvPr/>
        </p:nvSpPr>
        <p:spPr>
          <a:xfrm rot="981612">
            <a:off x="837556" y="3424662"/>
            <a:ext cx="7773202" cy="1481924"/>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095677209"/>
      </p:ext>
    </p:extLst>
  </p:cSld>
  <p:clrMapOvr>
    <a:masterClrMapping/>
  </p:clrMapOvr>
  <p:transition>
    <p:newsflash/>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714375" y="2500313"/>
            <a:ext cx="7772400" cy="1143000"/>
          </a:xfrm>
        </p:spPr>
        <p:txBody>
          <a:bodyPr/>
          <a:lstStyle/>
          <a:p>
            <a:pPr eaLnBrk="1" hangingPunct="1"/>
            <a:r>
              <a:rPr lang="en-US" b="1" i="1">
                <a:latin typeface="Arial" charset="0"/>
                <a:cs typeface="Arial" charset="0"/>
              </a:rPr>
              <a:t>Third Missionary Journey (Acts 18:23-21-14)</a:t>
            </a:r>
            <a:r>
              <a:rPr lang="en-US"/>
              <a:t> </a:t>
            </a:r>
          </a:p>
        </p:txBody>
      </p:sp>
      <p:pic>
        <p:nvPicPr>
          <p:cNvPr id="15363" name="Picture 3" descr="C:\WINDOWS\Profiles\Tim\My Documents\NT Survey\3rdtrip.gif"/>
          <p:cNvPicPr>
            <a:picLocks noChangeAspect="1" noChangeArrowheads="1"/>
          </p:cNvPicPr>
          <p:nvPr/>
        </p:nvPicPr>
        <p:blipFill>
          <a:blip r:embed="rId4" cstate="print"/>
          <a:srcRect/>
          <a:stretch>
            <a:fillRect/>
          </a:stretch>
        </p:blipFill>
        <p:spPr bwMode="auto">
          <a:xfrm>
            <a:off x="571472" y="357166"/>
            <a:ext cx="8072462" cy="60823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364" name="Line 4"/>
          <p:cNvSpPr>
            <a:spLocks noChangeShapeType="1"/>
          </p:cNvSpPr>
          <p:nvPr/>
        </p:nvSpPr>
        <p:spPr bwMode="auto">
          <a:xfrm>
            <a:off x="4114800" y="2590800"/>
            <a:ext cx="609600" cy="17526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SG"/>
          </a:p>
        </p:txBody>
      </p:sp>
      <p:sp>
        <p:nvSpPr>
          <p:cNvPr id="15365" name="Text Box 5"/>
          <p:cNvSpPr txBox="1">
            <a:spLocks noChangeArrowheads="1"/>
          </p:cNvSpPr>
          <p:nvPr/>
        </p:nvSpPr>
        <p:spPr bwMode="auto">
          <a:xfrm>
            <a:off x="4267200" y="4343400"/>
            <a:ext cx="3276600" cy="1938992"/>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lgn="ctr">
              <a:spcBef>
                <a:spcPct val="50000"/>
              </a:spcBef>
              <a:defRPr/>
            </a:pPr>
            <a:r>
              <a:rPr lang="en-US" b="1" dirty="0">
                <a:latin typeface="Arial" charset="0"/>
              </a:rPr>
              <a:t>Paul stayed 2 years in Ephesus. First Corinthians written from Ephesus c.AD56.</a:t>
            </a:r>
          </a:p>
        </p:txBody>
      </p:sp>
      <p:sp>
        <p:nvSpPr>
          <p:cNvPr id="15366" name="Line 6"/>
          <p:cNvSpPr>
            <a:spLocks noChangeShapeType="1"/>
          </p:cNvSpPr>
          <p:nvPr/>
        </p:nvSpPr>
        <p:spPr bwMode="auto">
          <a:xfrm flipH="1">
            <a:off x="2286000" y="1143000"/>
            <a:ext cx="142875" cy="22860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SG"/>
          </a:p>
        </p:txBody>
      </p:sp>
      <p:sp>
        <p:nvSpPr>
          <p:cNvPr id="15367" name="Text Box 7"/>
          <p:cNvSpPr txBox="1">
            <a:spLocks noChangeArrowheads="1"/>
          </p:cNvSpPr>
          <p:nvPr/>
        </p:nvSpPr>
        <p:spPr bwMode="auto">
          <a:xfrm>
            <a:off x="304800" y="3429000"/>
            <a:ext cx="3810000" cy="156966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a:spcBef>
                <a:spcPct val="50000"/>
              </a:spcBef>
              <a:defRPr/>
            </a:pPr>
            <a:r>
              <a:rPr lang="en-US" b="1" dirty="0">
                <a:ln w="50800"/>
                <a:solidFill>
                  <a:schemeClr val="bg1">
                    <a:shade val="50000"/>
                  </a:schemeClr>
                </a:solidFill>
                <a:latin typeface="Arial" charset="0"/>
              </a:rPr>
              <a:t>Second Corinthians written probably from </a:t>
            </a:r>
            <a:r>
              <a:rPr lang="en-US" b="1" dirty="0" err="1">
                <a:ln w="50800"/>
                <a:solidFill>
                  <a:schemeClr val="bg1">
                    <a:shade val="50000"/>
                  </a:schemeClr>
                </a:solidFill>
                <a:latin typeface="Arial" charset="0"/>
              </a:rPr>
              <a:t>Phillipi</a:t>
            </a:r>
            <a:r>
              <a:rPr lang="en-US" b="1" dirty="0">
                <a:ln w="50800"/>
                <a:solidFill>
                  <a:schemeClr val="bg1">
                    <a:shade val="50000"/>
                  </a:schemeClr>
                </a:solidFill>
                <a:latin typeface="Arial" charset="0"/>
              </a:rPr>
              <a:t> by Paul in c.AD56.</a:t>
            </a:r>
          </a:p>
        </p:txBody>
      </p:sp>
      <p:sp>
        <p:nvSpPr>
          <p:cNvPr id="15368" name="Line 8"/>
          <p:cNvSpPr>
            <a:spLocks noChangeShapeType="1"/>
          </p:cNvSpPr>
          <p:nvPr/>
        </p:nvSpPr>
        <p:spPr bwMode="auto">
          <a:xfrm flipH="1" flipV="1">
            <a:off x="1524000" y="1981200"/>
            <a:ext cx="547688" cy="8763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SG"/>
          </a:p>
        </p:txBody>
      </p:sp>
      <p:sp>
        <p:nvSpPr>
          <p:cNvPr id="15369" name="Text Box 9"/>
          <p:cNvSpPr txBox="1">
            <a:spLocks noChangeArrowheads="1"/>
          </p:cNvSpPr>
          <p:nvPr/>
        </p:nvSpPr>
        <p:spPr bwMode="auto">
          <a:xfrm>
            <a:off x="0" y="0"/>
            <a:ext cx="2209800" cy="19177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lgn="ctr">
              <a:spcBef>
                <a:spcPct val="50000"/>
              </a:spcBef>
              <a:defRPr/>
            </a:pPr>
            <a:r>
              <a:rPr lang="en-US" b="1" dirty="0">
                <a:latin typeface="Arial" charset="0"/>
              </a:rPr>
              <a:t>Romans written by Paul from Corinth c.AD57</a:t>
            </a:r>
          </a:p>
        </p:txBody>
      </p:sp>
      <p:sp>
        <p:nvSpPr>
          <p:cNvPr id="15370" name="Text Box 10"/>
          <p:cNvSpPr txBox="1">
            <a:spLocks noChangeArrowheads="1"/>
          </p:cNvSpPr>
          <p:nvPr/>
        </p:nvSpPr>
        <p:spPr bwMode="auto">
          <a:xfrm>
            <a:off x="2819400" y="228600"/>
            <a:ext cx="6324600" cy="319563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b="1" i="1" dirty="0">
                <a:latin typeface="Arial" charset="0"/>
                <a:cs typeface="Arial" charset="0"/>
              </a:rPr>
              <a:t>First Corinthians</a:t>
            </a:r>
            <a:r>
              <a:rPr lang="en-US" i="1" dirty="0">
                <a:latin typeface="Arial" charset="0"/>
                <a:cs typeface="Arial" charset="0"/>
              </a:rPr>
              <a:t>: Correction of ________________ living in Church life.</a:t>
            </a:r>
            <a:r>
              <a:rPr lang="en-US" dirty="0"/>
              <a:t> </a:t>
            </a:r>
          </a:p>
          <a:p>
            <a:pPr>
              <a:spcBef>
                <a:spcPct val="50000"/>
              </a:spcBef>
              <a:defRPr/>
            </a:pPr>
            <a:r>
              <a:rPr lang="en-US" b="1" i="1" dirty="0">
                <a:latin typeface="Arial" charset="0"/>
                <a:cs typeface="Arial" charset="0"/>
              </a:rPr>
              <a:t>Second Corinthians</a:t>
            </a:r>
            <a:r>
              <a:rPr lang="en-US" i="1" dirty="0">
                <a:latin typeface="Arial" charset="0"/>
                <a:cs typeface="Arial" charset="0"/>
              </a:rPr>
              <a:t>: Paul’s defense of the _____________________.</a:t>
            </a:r>
            <a:r>
              <a:rPr lang="en-US" dirty="0"/>
              <a:t> </a:t>
            </a:r>
          </a:p>
          <a:p>
            <a:pPr>
              <a:spcBef>
                <a:spcPct val="50000"/>
              </a:spcBef>
              <a:defRPr/>
            </a:pPr>
            <a:endParaRPr lang="en-US" b="1" i="1" dirty="0">
              <a:latin typeface="Arial" charset="0"/>
              <a:cs typeface="Arial" charset="0"/>
            </a:endParaRPr>
          </a:p>
          <a:p>
            <a:pPr>
              <a:spcBef>
                <a:spcPct val="50000"/>
              </a:spcBef>
              <a:defRPr/>
            </a:pPr>
            <a:r>
              <a:rPr lang="en-US" b="1" i="1" dirty="0">
                <a:latin typeface="Arial" charset="0"/>
                <a:cs typeface="Arial" charset="0"/>
              </a:rPr>
              <a:t>Romans: </a:t>
            </a:r>
            <a:r>
              <a:rPr lang="en-US" i="1" dirty="0">
                <a:latin typeface="Arial" charset="0"/>
                <a:cs typeface="Arial" charset="0"/>
              </a:rPr>
              <a:t>The _______________________ of God</a:t>
            </a:r>
            <a:r>
              <a:rPr lang="en-US" dirty="0"/>
              <a:t> </a:t>
            </a:r>
          </a:p>
        </p:txBody>
      </p:sp>
      <p:sp>
        <p:nvSpPr>
          <p:cNvPr id="21515" name="Text Box 11"/>
          <p:cNvSpPr txBox="1">
            <a:spLocks noChangeArrowheads="1"/>
          </p:cNvSpPr>
          <p:nvPr/>
        </p:nvSpPr>
        <p:spPr bwMode="auto">
          <a:xfrm>
            <a:off x="3048000" y="5334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15372" name="Text Box 12"/>
          <p:cNvSpPr txBox="1">
            <a:spLocks noChangeArrowheads="1"/>
          </p:cNvSpPr>
          <p:nvPr/>
        </p:nvSpPr>
        <p:spPr bwMode="auto">
          <a:xfrm>
            <a:off x="3200400" y="533400"/>
            <a:ext cx="25146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CARNAL</a:t>
            </a:r>
          </a:p>
        </p:txBody>
      </p:sp>
      <p:sp>
        <p:nvSpPr>
          <p:cNvPr id="15373" name="Text Box 13"/>
          <p:cNvSpPr txBox="1">
            <a:spLocks noChangeArrowheads="1"/>
          </p:cNvSpPr>
          <p:nvPr/>
        </p:nvSpPr>
        <p:spPr bwMode="auto">
          <a:xfrm>
            <a:off x="3124200" y="1447800"/>
            <a:ext cx="31242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MINISTRY</a:t>
            </a:r>
          </a:p>
        </p:txBody>
      </p:sp>
      <p:sp>
        <p:nvSpPr>
          <p:cNvPr id="15374" name="Text Box 14"/>
          <p:cNvSpPr txBox="1">
            <a:spLocks noChangeArrowheads="1"/>
          </p:cNvSpPr>
          <p:nvPr/>
        </p:nvSpPr>
        <p:spPr bwMode="auto">
          <a:xfrm>
            <a:off x="5105400" y="2438400"/>
            <a:ext cx="33528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RIGHTEOUSNESS</a:t>
            </a:r>
          </a:p>
        </p:txBody>
      </p:sp>
      <p:pic>
        <p:nvPicPr>
          <p:cNvPr id="15" name="Picture 14" descr="1-Corinthians.gif"/>
          <p:cNvPicPr>
            <a:picLocks noChangeAspect="1"/>
          </p:cNvPicPr>
          <p:nvPr/>
        </p:nvPicPr>
        <p:blipFill>
          <a:blip r:embed="rId5" cstate="print"/>
          <a:stretch>
            <a:fillRect/>
          </a:stretch>
        </p:blipFill>
        <p:spPr>
          <a:xfrm>
            <a:off x="1092957" y="716464"/>
            <a:ext cx="7487618" cy="5572164"/>
          </a:xfrm>
          <a:prstGeom prst="rect">
            <a:avLst/>
          </a:prstGeom>
          <a:scene3d>
            <a:camera prst="orthographicFront"/>
            <a:lightRig rig="threePt" dir="t"/>
          </a:scene3d>
          <a:sp3d>
            <a:bevelT/>
          </a:sp3d>
        </p:spPr>
      </p:pic>
      <p:pic>
        <p:nvPicPr>
          <p:cNvPr id="16" name="Picture 15" descr="2-Corinthians.jpg"/>
          <p:cNvPicPr>
            <a:picLocks noChangeAspect="1"/>
          </p:cNvPicPr>
          <p:nvPr/>
        </p:nvPicPr>
        <p:blipFill>
          <a:blip r:embed="rId6" cstate="print"/>
          <a:stretch>
            <a:fillRect/>
          </a:stretch>
        </p:blipFill>
        <p:spPr>
          <a:xfrm>
            <a:off x="1092957" y="697688"/>
            <a:ext cx="7500990" cy="5572164"/>
          </a:xfrm>
          <a:prstGeom prst="rect">
            <a:avLst/>
          </a:prstGeom>
          <a:scene3d>
            <a:camera prst="orthographicFront"/>
            <a:lightRig rig="threePt" dir="t"/>
          </a:scene3d>
          <a:sp3d>
            <a:bevelT/>
          </a:sp3d>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par>
                                <p:cTn id="7" presetID="1" presetClass="entr" presetSubtype="0" fill="hold" nodeType="withEffect">
                                  <p:stCondLst>
                                    <p:cond delay="0"/>
                                  </p:stCondLst>
                                  <p:childTnLst>
                                    <p:set>
                                      <p:cBhvr>
                                        <p:cTn id="8" dur="1" fill="hold">
                                          <p:stCondLst>
                                            <p:cond delay="499"/>
                                          </p:stCondLst>
                                        </p:cTn>
                                        <p:tgtEl>
                                          <p:spTgt spid="15365"/>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ype.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fill="hold" nodeType="clickEffect">
                                  <p:stCondLst>
                                    <p:cond delay="0"/>
                                  </p:stCondLst>
                                  <p:childTnLst>
                                    <p:anim calcmode="lin" valueType="num">
                                      <p:cBhvr additive="base">
                                        <p:cTn id="18" dur="500"/>
                                        <p:tgtEl>
                                          <p:spTgt spid="15"/>
                                        </p:tgtEl>
                                        <p:attrNameLst>
                                          <p:attrName>ppt_x</p:attrName>
                                        </p:attrNameLst>
                                      </p:cBhvr>
                                      <p:tavLst>
                                        <p:tav tm="0">
                                          <p:val>
                                            <p:strVal val="ppt_x"/>
                                          </p:val>
                                        </p:tav>
                                        <p:tav tm="100000">
                                          <p:val>
                                            <p:strVal val="ppt_x"/>
                                          </p:val>
                                        </p:tav>
                                      </p:tavLst>
                                    </p:anim>
                                    <p:anim calcmode="lin" valueType="num">
                                      <p:cBhvr additive="base">
                                        <p:cTn id="19" dur="500"/>
                                        <p:tgtEl>
                                          <p:spTgt spid="15"/>
                                        </p:tgtEl>
                                        <p:attrNameLst>
                                          <p:attrName>ppt_y</p:attrName>
                                        </p:attrNameLst>
                                      </p:cBhvr>
                                      <p:tavLst>
                                        <p:tav tm="0">
                                          <p:val>
                                            <p:strVal val="ppt_y"/>
                                          </p:val>
                                        </p:tav>
                                        <p:tav tm="100000">
                                          <p:val>
                                            <p:strVal val="1+ppt_h/2"/>
                                          </p:val>
                                        </p:tav>
                                      </p:tavLst>
                                    </p:anim>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536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laser.wav"/>
                                        </p:tgtEl>
                                      </p:cMediaNode>
                                    </p:audio>
                                  </p:subTnLst>
                                </p:cTn>
                              </p:par>
                              <p:par>
                                <p:cTn id="25" presetID="1" presetClass="entr" presetSubtype="0" fill="hold" nodeType="withEffect">
                                  <p:stCondLst>
                                    <p:cond delay="0"/>
                                  </p:stCondLst>
                                  <p:childTnLst>
                                    <p:set>
                                      <p:cBhvr>
                                        <p:cTn id="26" dur="1" fill="hold">
                                          <p:stCondLst>
                                            <p:cond delay="499"/>
                                          </p:stCondLst>
                                        </p:cTn>
                                        <p:tgtEl>
                                          <p:spTgt spid="1536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typ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536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laser.wav"/>
                                        </p:tgtEl>
                                      </p:cMediaNode>
                                    </p:audio>
                                  </p:subTnLst>
                                </p:cTn>
                              </p:par>
                              <p:par>
                                <p:cTn id="43" presetID="1" presetClass="entr" presetSubtype="0" fill="hold" nodeType="withEffect">
                                  <p:stCondLst>
                                    <p:cond delay="0"/>
                                  </p:stCondLst>
                                  <p:childTnLst>
                                    <p:set>
                                      <p:cBhvr>
                                        <p:cTn id="44" dur="1" fill="hold">
                                          <p:stCondLst>
                                            <p:cond delay="499"/>
                                          </p:stCondLst>
                                        </p:cTn>
                                        <p:tgtEl>
                                          <p:spTgt spid="1536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type.wav"/>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499"/>
                                          </p:stCondLst>
                                        </p:cTn>
                                        <p:tgtEl>
                                          <p:spTgt spid="1537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type.wav"/>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499"/>
                                          </p:stCondLst>
                                        </p:cTn>
                                        <p:tgtEl>
                                          <p:spTgt spid="1537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typ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499"/>
                                          </p:stCondLst>
                                        </p:cTn>
                                        <p:tgtEl>
                                          <p:spTgt spid="1537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type.wav"/>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499"/>
                                          </p:stCondLst>
                                        </p:cTn>
                                        <p:tgtEl>
                                          <p:spTgt spid="1537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P spid="15366" grpId="0" animBg="1"/>
      <p:bldP spid="1536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5B9E54D-8D74-BE4A-1503-4B316BB395AD}"/>
            </a:ext>
          </a:extLst>
        </p:cNvPr>
        <p:cNvGrpSpPr/>
        <p:nvPr/>
      </p:nvGrpSpPr>
      <p:grpSpPr>
        <a:xfrm>
          <a:off x="0" y="0"/>
          <a:ext cx="0" cy="0"/>
          <a:chOff x="0" y="0"/>
          <a:chExt cx="0" cy="0"/>
        </a:xfrm>
      </p:grpSpPr>
      <p:sp>
        <p:nvSpPr>
          <p:cNvPr id="22530" name="Text Box 11">
            <a:extLst>
              <a:ext uri="{FF2B5EF4-FFF2-40B4-BE49-F238E27FC236}">
                <a16:creationId xmlns:a16="http://schemas.microsoft.com/office/drawing/2014/main" id="{F2761E06-C302-A31C-CACD-B752272C9D4C}"/>
              </a:ext>
            </a:extLst>
          </p:cNvPr>
          <p:cNvSpPr txBox="1">
            <a:spLocks noChangeArrowheads="1"/>
          </p:cNvSpPr>
          <p:nvPr/>
        </p:nvSpPr>
        <p:spPr bwMode="auto">
          <a:xfrm>
            <a:off x="3048000" y="5334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pic>
        <p:nvPicPr>
          <p:cNvPr id="16" name="Picture 15" descr="Romans1.jpg">
            <a:extLst>
              <a:ext uri="{FF2B5EF4-FFF2-40B4-BE49-F238E27FC236}">
                <a16:creationId xmlns:a16="http://schemas.microsoft.com/office/drawing/2014/main" id="{6CA91CB7-4CB7-445F-6DF1-BCE51E06D85F}"/>
              </a:ext>
            </a:extLst>
          </p:cNvPr>
          <p:cNvPicPr>
            <a:picLocks noChangeAspect="1"/>
          </p:cNvPicPr>
          <p:nvPr/>
        </p:nvPicPr>
        <p:blipFill>
          <a:blip r:embed="rId3" cstate="print"/>
          <a:stretch>
            <a:fillRect/>
          </a:stretch>
        </p:blipFill>
        <p:spPr>
          <a:xfrm>
            <a:off x="0" y="0"/>
            <a:ext cx="9105900" cy="6858000"/>
          </a:xfrm>
          <a:prstGeom prst="rect">
            <a:avLst/>
          </a:prstGeom>
          <a:scene3d>
            <a:camera prst="orthographicFront"/>
            <a:lightRig rig="threePt" dir="t"/>
          </a:scene3d>
          <a:sp3d>
            <a:bevelT/>
          </a:sp3d>
        </p:spPr>
      </p:pic>
      <p:sp>
        <p:nvSpPr>
          <p:cNvPr id="4" name="Speech Bubble: Rectangle with Corners Rounded 3">
            <a:extLst>
              <a:ext uri="{FF2B5EF4-FFF2-40B4-BE49-F238E27FC236}">
                <a16:creationId xmlns:a16="http://schemas.microsoft.com/office/drawing/2014/main" id="{7BD1D295-16BF-BF45-0D48-09EEC71B503F}"/>
              </a:ext>
            </a:extLst>
          </p:cNvPr>
          <p:cNvSpPr/>
          <p:nvPr/>
        </p:nvSpPr>
        <p:spPr>
          <a:xfrm>
            <a:off x="3275856" y="6165304"/>
            <a:ext cx="4824536" cy="692696"/>
          </a:xfrm>
          <a:prstGeom prst="wedgeRoundRectCallout">
            <a:avLst>
              <a:gd name="adj1" fmla="val 22668"/>
              <a:gd name="adj2" fmla="val -101783"/>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b="1" i="0" u="none" strike="noStrike" kern="1200" cap="none" spc="0" normalizeH="0" baseline="0" noProof="0" dirty="0">
                <a:ln>
                  <a:noFill/>
                </a:ln>
                <a:solidFill>
                  <a:schemeClr val="tx1">
                    <a:lumMod val="95000"/>
                    <a:lumOff val="5000"/>
                  </a:schemeClr>
                </a:solidFill>
                <a:effectLst/>
                <a:uLnTx/>
                <a:uFillTx/>
                <a:latin typeface="system-ui"/>
                <a:ea typeface="+mn-ea"/>
                <a:cs typeface="+mn-cs"/>
              </a:rPr>
              <a:t>I, Tertius, who wrote down this letter, greet you in the Lord </a:t>
            </a:r>
            <a:r>
              <a:rPr kumimoji="0" lang="en-US" sz="2000" b="0" i="0" u="none" strike="noStrike" kern="1200" cap="none" spc="0" normalizeH="0" baseline="0" noProof="0" dirty="0">
                <a:ln>
                  <a:noFill/>
                </a:ln>
                <a:solidFill>
                  <a:schemeClr val="tx1">
                    <a:lumMod val="95000"/>
                    <a:lumOff val="5000"/>
                  </a:schemeClr>
                </a:solidFill>
                <a:effectLst/>
                <a:uLnTx/>
                <a:uFillTx/>
                <a:latin typeface="system-ui"/>
                <a:ea typeface="+mn-ea"/>
                <a:cs typeface="+mn-cs"/>
              </a:rPr>
              <a:t>(16:22)</a:t>
            </a:r>
            <a:endParaRPr lang="en-SG" sz="2000" dirty="0">
              <a:solidFill>
                <a:schemeClr val="tx1">
                  <a:lumMod val="95000"/>
                  <a:lumOff val="5000"/>
                </a:schemeClr>
              </a:solidFill>
            </a:endParaRPr>
          </a:p>
        </p:txBody>
      </p:sp>
    </p:spTree>
    <p:extLst>
      <p:ext uri="{BB962C8B-B14F-4D97-AF65-F5344CB8AC3E}">
        <p14:creationId xmlns:p14="http://schemas.microsoft.com/office/powerpoint/2010/main" val="1241352744"/>
      </p:ext>
    </p:extLst>
  </p:cSld>
  <p:clrMapOvr>
    <a:masterClrMapping/>
  </p:clrMapOvr>
  <p:transition>
    <p:newsflash/>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D8AC1B1-7A6C-635D-B2C8-7A7D6F49BA10}"/>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6394E356-A133-914E-5997-B8ED2D75CA26}"/>
              </a:ext>
            </a:extLst>
          </p:cNvPr>
          <p:cNvSpPr>
            <a:spLocks noGrp="1" noChangeArrowheads="1"/>
          </p:cNvSpPr>
          <p:nvPr>
            <p:ph type="title" idx="4294967295"/>
          </p:nvPr>
        </p:nvSpPr>
        <p:spPr>
          <a:xfrm>
            <a:off x="714375" y="2500313"/>
            <a:ext cx="7772400" cy="1143000"/>
          </a:xfrm>
        </p:spPr>
        <p:txBody>
          <a:bodyPr/>
          <a:lstStyle/>
          <a:p>
            <a:pPr eaLnBrk="1" hangingPunct="1"/>
            <a:r>
              <a:rPr lang="en-US" b="1" i="1">
                <a:latin typeface="Arial" charset="0"/>
                <a:cs typeface="Arial" charset="0"/>
              </a:rPr>
              <a:t>Third Missionary Journey (Acts 18:23-21-14)</a:t>
            </a:r>
            <a:r>
              <a:rPr lang="en-US"/>
              <a:t> </a:t>
            </a:r>
          </a:p>
        </p:txBody>
      </p:sp>
      <p:pic>
        <p:nvPicPr>
          <p:cNvPr id="15363" name="Picture 3" descr="C:\WINDOWS\Profiles\Tim\My Documents\NT Survey\3rdtrip.gif">
            <a:extLst>
              <a:ext uri="{FF2B5EF4-FFF2-40B4-BE49-F238E27FC236}">
                <a16:creationId xmlns:a16="http://schemas.microsoft.com/office/drawing/2014/main" id="{A6AF235F-FBA0-6FC7-B8EC-4C58D3893EA3}"/>
              </a:ext>
            </a:extLst>
          </p:cNvPr>
          <p:cNvPicPr>
            <a:picLocks noChangeAspect="1" noChangeArrowheads="1"/>
          </p:cNvPicPr>
          <p:nvPr/>
        </p:nvPicPr>
        <p:blipFill>
          <a:blip r:embed="rId2" cstate="print"/>
          <a:srcRect/>
          <a:stretch>
            <a:fillRect/>
          </a:stretch>
        </p:blipFill>
        <p:spPr bwMode="auto">
          <a:xfrm>
            <a:off x="571472" y="357166"/>
            <a:ext cx="8072462" cy="60823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515" name="Text Box 11">
            <a:extLst>
              <a:ext uri="{FF2B5EF4-FFF2-40B4-BE49-F238E27FC236}">
                <a16:creationId xmlns:a16="http://schemas.microsoft.com/office/drawing/2014/main" id="{2FC3E659-D4D9-C4B4-E2C1-F57D51C2C20C}"/>
              </a:ext>
            </a:extLst>
          </p:cNvPr>
          <p:cNvSpPr txBox="1">
            <a:spLocks noChangeArrowheads="1"/>
          </p:cNvSpPr>
          <p:nvPr/>
        </p:nvSpPr>
        <p:spPr bwMode="auto">
          <a:xfrm>
            <a:off x="3048000" y="5334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2" name="Rectangle 1">
            <a:extLst>
              <a:ext uri="{FF2B5EF4-FFF2-40B4-BE49-F238E27FC236}">
                <a16:creationId xmlns:a16="http://schemas.microsoft.com/office/drawing/2014/main" id="{34B98DB8-B7EE-BD70-4913-D8B05F0449EF}"/>
              </a:ext>
            </a:extLst>
          </p:cNvPr>
          <p:cNvSpPr/>
          <p:nvPr/>
        </p:nvSpPr>
        <p:spPr>
          <a:xfrm>
            <a:off x="5076056" y="2341659"/>
            <a:ext cx="1728192" cy="7920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Acts 19</a:t>
            </a:r>
            <a:endParaRPr lang="en-SG" sz="3200" dirty="0"/>
          </a:p>
        </p:txBody>
      </p:sp>
      <p:sp>
        <p:nvSpPr>
          <p:cNvPr id="3" name="Oval 2">
            <a:extLst>
              <a:ext uri="{FF2B5EF4-FFF2-40B4-BE49-F238E27FC236}">
                <a16:creationId xmlns:a16="http://schemas.microsoft.com/office/drawing/2014/main" id="{C2E9D234-667B-EECD-721E-AA01E836CCCD}"/>
              </a:ext>
            </a:extLst>
          </p:cNvPr>
          <p:cNvSpPr/>
          <p:nvPr/>
        </p:nvSpPr>
        <p:spPr>
          <a:xfrm rot="246336">
            <a:off x="3985143" y="2086782"/>
            <a:ext cx="4696999" cy="1296144"/>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Rectangle 3">
            <a:extLst>
              <a:ext uri="{FF2B5EF4-FFF2-40B4-BE49-F238E27FC236}">
                <a16:creationId xmlns:a16="http://schemas.microsoft.com/office/drawing/2014/main" id="{B21D0828-4D64-550A-160C-00E0EF613CA3}"/>
              </a:ext>
            </a:extLst>
          </p:cNvPr>
          <p:cNvSpPr/>
          <p:nvPr/>
        </p:nvSpPr>
        <p:spPr>
          <a:xfrm>
            <a:off x="1665337" y="1708225"/>
            <a:ext cx="1728192" cy="7920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Acts 20</a:t>
            </a:r>
            <a:endParaRPr lang="en-SG" sz="3200" dirty="0"/>
          </a:p>
        </p:txBody>
      </p:sp>
      <p:sp>
        <p:nvSpPr>
          <p:cNvPr id="5" name="Oval 4">
            <a:extLst>
              <a:ext uri="{FF2B5EF4-FFF2-40B4-BE49-F238E27FC236}">
                <a16:creationId xmlns:a16="http://schemas.microsoft.com/office/drawing/2014/main" id="{30462970-121A-D54D-0C34-399F75E55957}"/>
              </a:ext>
            </a:extLst>
          </p:cNvPr>
          <p:cNvSpPr/>
          <p:nvPr/>
        </p:nvSpPr>
        <p:spPr>
          <a:xfrm rot="246336">
            <a:off x="852169" y="1089554"/>
            <a:ext cx="3141080" cy="2199179"/>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Rectangle 5">
            <a:extLst>
              <a:ext uri="{FF2B5EF4-FFF2-40B4-BE49-F238E27FC236}">
                <a16:creationId xmlns:a16="http://schemas.microsoft.com/office/drawing/2014/main" id="{C4338B50-B078-324D-A081-6910A90DE16D}"/>
              </a:ext>
            </a:extLst>
          </p:cNvPr>
          <p:cNvSpPr/>
          <p:nvPr/>
        </p:nvSpPr>
        <p:spPr>
          <a:xfrm>
            <a:off x="4305300" y="3776328"/>
            <a:ext cx="1728192" cy="7920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Acts 21</a:t>
            </a:r>
            <a:endParaRPr lang="en-SG" sz="3200" dirty="0"/>
          </a:p>
        </p:txBody>
      </p:sp>
      <p:sp>
        <p:nvSpPr>
          <p:cNvPr id="7" name="Oval 6">
            <a:extLst>
              <a:ext uri="{FF2B5EF4-FFF2-40B4-BE49-F238E27FC236}">
                <a16:creationId xmlns:a16="http://schemas.microsoft.com/office/drawing/2014/main" id="{99871E9C-59D3-7194-D5C6-9E9A7F9EBDA0}"/>
              </a:ext>
            </a:extLst>
          </p:cNvPr>
          <p:cNvSpPr/>
          <p:nvPr/>
        </p:nvSpPr>
        <p:spPr>
          <a:xfrm rot="1632108">
            <a:off x="3158605" y="3671797"/>
            <a:ext cx="5733582" cy="1592267"/>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946424533"/>
      </p:ext>
    </p:extLst>
  </p:cSld>
  <p:clrMapOvr>
    <a:masterClrMapping/>
  </p:clrMapOvr>
  <p:transition>
    <p:newsflash/>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A1D3788-4EE1-5588-E91E-D7DEC4FB5DBF}"/>
            </a:ext>
          </a:extLst>
        </p:cNvPr>
        <p:cNvGrpSpPr/>
        <p:nvPr/>
      </p:nvGrpSpPr>
      <p:grpSpPr>
        <a:xfrm>
          <a:off x="0" y="0"/>
          <a:ext cx="0" cy="0"/>
          <a:chOff x="0" y="0"/>
          <a:chExt cx="0" cy="0"/>
        </a:xfrm>
      </p:grpSpPr>
      <p:pic>
        <p:nvPicPr>
          <p:cNvPr id="4" name="Picture 3" descr="A white sign with black text&#10;&#10;AI-generated content may be incorrect.">
            <a:extLst>
              <a:ext uri="{FF2B5EF4-FFF2-40B4-BE49-F238E27FC236}">
                <a16:creationId xmlns:a16="http://schemas.microsoft.com/office/drawing/2014/main" id="{E1C5652B-74A5-1939-9DA7-293DFBD53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26372171"/>
      </p:ext>
    </p:extLst>
  </p:cSld>
  <p:clrMapOvr>
    <a:masterClrMapping/>
  </p:clrMapOvr>
  <p:transition>
    <p:newsflash/>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Text Box 11"/>
          <p:cNvSpPr txBox="1">
            <a:spLocks noChangeArrowheads="1"/>
          </p:cNvSpPr>
          <p:nvPr/>
        </p:nvSpPr>
        <p:spPr bwMode="auto">
          <a:xfrm>
            <a:off x="3048000" y="5334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872ABBD9-E93D-223C-2CDF-B6B7F0CD29AB}"/>
              </a:ext>
            </a:extLst>
          </p:cNvPr>
          <p:cNvSpPr/>
          <p:nvPr/>
        </p:nvSpPr>
        <p:spPr>
          <a:xfrm>
            <a:off x="2577108" y="425388"/>
            <a:ext cx="1728192" cy="21602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95000"/>
                    <a:lumOff val="5000"/>
                  </a:schemeClr>
                </a:solidFill>
                <a:latin typeface="Arial" panose="020B0604020202020204" pitchFamily="34" charset="0"/>
                <a:cs typeface="Arial" panose="020B0604020202020204" pitchFamily="34" charset="0"/>
              </a:rPr>
              <a:t>Acts 22-26</a:t>
            </a:r>
            <a:endParaRPr lang="en-SG" sz="2000" b="1" dirty="0">
              <a:solidFill>
                <a:schemeClr val="tx1">
                  <a:lumMod val="95000"/>
                  <a:lumOff val="5000"/>
                </a:schemeClr>
              </a:solidFill>
              <a:latin typeface="Arial" panose="020B0604020202020204" pitchFamily="34" charset="0"/>
              <a:cs typeface="Arial" panose="020B0604020202020204" pitchFamily="34" charset="0"/>
            </a:endParaRPr>
          </a:p>
        </p:txBody>
      </p:sp>
    </p:spTree>
  </p:cSld>
  <p:clrMapOvr>
    <a:masterClrMapping/>
  </p:clrMapOvr>
  <p:transition>
    <p:newsflash/>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928688" y="2786063"/>
            <a:ext cx="7772400" cy="1143000"/>
          </a:xfrm>
        </p:spPr>
        <p:txBody>
          <a:bodyPr/>
          <a:lstStyle/>
          <a:p>
            <a:pPr eaLnBrk="1" hangingPunct="1"/>
            <a:r>
              <a:rPr lang="en-US" b="1" i="1">
                <a:latin typeface="Arial" charset="0"/>
                <a:cs typeface="Arial" charset="0"/>
              </a:rPr>
              <a:t>Paul's trek to Rome</a:t>
            </a:r>
            <a:r>
              <a:rPr lang="en-US" i="1">
                <a:latin typeface="Arial" charset="0"/>
                <a:cs typeface="Arial" charset="0"/>
              </a:rPr>
              <a:t> (Acts 20:2-28:31)</a:t>
            </a:r>
            <a:r>
              <a:rPr lang="en-US"/>
              <a:t> </a:t>
            </a:r>
          </a:p>
        </p:txBody>
      </p:sp>
      <p:pic>
        <p:nvPicPr>
          <p:cNvPr id="16387" name="Picture 3" descr="C:\WINDOWS\Profiles\Tim\My Documents\NT Survey\4thtrip.gif"/>
          <p:cNvPicPr>
            <a:picLocks noChangeAspect="1" noChangeArrowheads="1"/>
          </p:cNvPicPr>
          <p:nvPr/>
        </p:nvPicPr>
        <p:blipFill>
          <a:blip r:embed="rId4" cstate="print"/>
          <a:srcRect/>
          <a:stretch>
            <a:fillRect/>
          </a:stretch>
        </p:blipFill>
        <p:spPr bwMode="auto">
          <a:xfrm>
            <a:off x="500034" y="428604"/>
            <a:ext cx="8143932" cy="61079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388" name="Line 4"/>
          <p:cNvSpPr>
            <a:spLocks noChangeShapeType="1"/>
          </p:cNvSpPr>
          <p:nvPr/>
        </p:nvSpPr>
        <p:spPr bwMode="auto">
          <a:xfrm>
            <a:off x="642938" y="1285875"/>
            <a:ext cx="119062" cy="54292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SG"/>
          </a:p>
        </p:txBody>
      </p:sp>
      <p:sp>
        <p:nvSpPr>
          <p:cNvPr id="16389" name="Text Box 5"/>
          <p:cNvSpPr txBox="1">
            <a:spLocks noChangeArrowheads="1"/>
          </p:cNvSpPr>
          <p:nvPr/>
        </p:nvSpPr>
        <p:spPr bwMode="auto">
          <a:xfrm>
            <a:off x="228600" y="1905000"/>
            <a:ext cx="2895600" cy="319563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lgn="ctr">
              <a:spcBef>
                <a:spcPct val="50000"/>
              </a:spcBef>
              <a:defRPr/>
            </a:pPr>
            <a:r>
              <a:rPr lang="en-US" b="1" dirty="0">
                <a:latin typeface="Arial" charset="0"/>
              </a:rPr>
              <a:t>1</a:t>
            </a:r>
            <a:r>
              <a:rPr lang="en-US" b="1" baseline="30000" dirty="0">
                <a:latin typeface="Arial" charset="0"/>
              </a:rPr>
              <a:t>st</a:t>
            </a:r>
            <a:r>
              <a:rPr lang="en-US" b="1" dirty="0">
                <a:latin typeface="Arial" charset="0"/>
              </a:rPr>
              <a:t> Imprisonment</a:t>
            </a:r>
          </a:p>
          <a:p>
            <a:pPr algn="ctr">
              <a:spcBef>
                <a:spcPct val="50000"/>
              </a:spcBef>
              <a:defRPr/>
            </a:pPr>
            <a:r>
              <a:rPr lang="en-US" b="1" dirty="0">
                <a:latin typeface="Arial" charset="0"/>
              </a:rPr>
              <a:t>Paul wrote the ‘Prison Epistles’   (Ephesians, Colossians, Philippians and Philemon) from Prison in Rome.</a:t>
            </a:r>
          </a:p>
        </p:txBody>
      </p:sp>
      <p:sp>
        <p:nvSpPr>
          <p:cNvPr id="16390" name="Line 6"/>
          <p:cNvSpPr>
            <a:spLocks noChangeShapeType="1"/>
          </p:cNvSpPr>
          <p:nvPr/>
        </p:nvSpPr>
        <p:spPr bwMode="auto">
          <a:xfrm>
            <a:off x="3500438" y="1428750"/>
            <a:ext cx="538162" cy="40005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SG"/>
          </a:p>
        </p:txBody>
      </p:sp>
      <p:sp>
        <p:nvSpPr>
          <p:cNvPr id="16391" name="Text Box 7"/>
          <p:cNvSpPr txBox="1">
            <a:spLocks noChangeArrowheads="1"/>
          </p:cNvSpPr>
          <p:nvPr/>
        </p:nvSpPr>
        <p:spPr bwMode="auto">
          <a:xfrm>
            <a:off x="4038600" y="990600"/>
            <a:ext cx="3276600" cy="173513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b="1" dirty="0">
                <a:latin typeface="Arial" charset="0"/>
              </a:rPr>
              <a:t>Freedom</a:t>
            </a:r>
          </a:p>
          <a:p>
            <a:pPr>
              <a:spcBef>
                <a:spcPct val="50000"/>
              </a:spcBef>
              <a:defRPr/>
            </a:pPr>
            <a:r>
              <a:rPr lang="en-US" b="1" dirty="0">
                <a:latin typeface="Arial" charset="0"/>
              </a:rPr>
              <a:t>First Timothy written from Macedonia to Timothy in Ephesus.</a:t>
            </a:r>
          </a:p>
        </p:txBody>
      </p:sp>
      <p:sp>
        <p:nvSpPr>
          <p:cNvPr id="16392" name="Line 8"/>
          <p:cNvSpPr>
            <a:spLocks noChangeShapeType="1"/>
          </p:cNvSpPr>
          <p:nvPr/>
        </p:nvSpPr>
        <p:spPr bwMode="auto">
          <a:xfrm>
            <a:off x="3962400" y="2971800"/>
            <a:ext cx="457200" cy="4572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SG"/>
          </a:p>
        </p:txBody>
      </p:sp>
      <p:sp>
        <p:nvSpPr>
          <p:cNvPr id="16393" name="Text Box 9"/>
          <p:cNvSpPr txBox="1">
            <a:spLocks noChangeArrowheads="1"/>
          </p:cNvSpPr>
          <p:nvPr/>
        </p:nvSpPr>
        <p:spPr bwMode="auto">
          <a:xfrm>
            <a:off x="4343400" y="2819400"/>
            <a:ext cx="3048000" cy="15525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b="1" dirty="0">
                <a:latin typeface="Arial" charset="0"/>
              </a:rPr>
              <a:t>Titus was written by Paul from Corinth before his trip to Spain (AD63)</a:t>
            </a:r>
          </a:p>
        </p:txBody>
      </p:sp>
      <p:sp>
        <p:nvSpPr>
          <p:cNvPr id="16394" name="Line 10"/>
          <p:cNvSpPr>
            <a:spLocks noChangeShapeType="1"/>
          </p:cNvSpPr>
          <p:nvPr/>
        </p:nvSpPr>
        <p:spPr bwMode="auto">
          <a:xfrm>
            <a:off x="642938" y="1214438"/>
            <a:ext cx="4767262" cy="343376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SG"/>
          </a:p>
        </p:txBody>
      </p:sp>
      <p:sp>
        <p:nvSpPr>
          <p:cNvPr id="16395" name="Text Box 11"/>
          <p:cNvSpPr txBox="1">
            <a:spLocks noChangeArrowheads="1"/>
          </p:cNvSpPr>
          <p:nvPr/>
        </p:nvSpPr>
        <p:spPr bwMode="auto">
          <a:xfrm>
            <a:off x="5334000" y="4495800"/>
            <a:ext cx="3810000" cy="173513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b="1" dirty="0">
                <a:latin typeface="Arial" charset="0"/>
              </a:rPr>
              <a:t>Second Imprisonment</a:t>
            </a:r>
          </a:p>
          <a:p>
            <a:pPr>
              <a:spcBef>
                <a:spcPct val="50000"/>
              </a:spcBef>
              <a:defRPr/>
            </a:pPr>
            <a:r>
              <a:rPr lang="en-US" b="1" dirty="0">
                <a:latin typeface="Arial" charset="0"/>
              </a:rPr>
              <a:t>Second Timothy was last letter of Paul before he was executed.</a:t>
            </a:r>
          </a:p>
        </p:txBody>
      </p:sp>
      <p:pic>
        <p:nvPicPr>
          <p:cNvPr id="12" name="Picture 11" descr="PaulToRome.jpg"/>
          <p:cNvPicPr>
            <a:picLocks noChangeAspect="1"/>
          </p:cNvPicPr>
          <p:nvPr/>
        </p:nvPicPr>
        <p:blipFill>
          <a:blip r:embed="rId5" cstate="print"/>
          <a:stretch>
            <a:fillRect/>
          </a:stretch>
        </p:blipFill>
        <p:spPr>
          <a:xfrm>
            <a:off x="762000" y="461197"/>
            <a:ext cx="7689528" cy="5762644"/>
          </a:xfrm>
          <a:prstGeom prst="rect">
            <a:avLst/>
          </a:prstGeom>
          <a:scene3d>
            <a:camera prst="orthographicFront"/>
            <a:lightRig rig="threePt" dir="t"/>
          </a:scene3d>
          <a:sp3d>
            <a:bevelT/>
          </a:sp3d>
        </p:spPr>
      </p:pic>
      <p:sp>
        <p:nvSpPr>
          <p:cNvPr id="2" name="Rectangle 2">
            <a:extLst>
              <a:ext uri="{FF2B5EF4-FFF2-40B4-BE49-F238E27FC236}">
                <a16:creationId xmlns:a16="http://schemas.microsoft.com/office/drawing/2014/main" id="{33F39A57-EE78-7347-3426-D42A76E9AB78}"/>
              </a:ext>
            </a:extLst>
          </p:cNvPr>
          <p:cNvSpPr txBox="1">
            <a:spLocks noChangeArrowheads="1"/>
          </p:cNvSpPr>
          <p:nvPr/>
        </p:nvSpPr>
        <p:spPr bwMode="auto">
          <a:xfrm>
            <a:off x="-959321" y="-316384"/>
            <a:ext cx="9457679" cy="1143000"/>
          </a:xfrm>
          <a:prstGeom prst="rect">
            <a:avLst/>
          </a:prstGeom>
          <a:noFill/>
          <a:ln w="9525">
            <a:noFill/>
            <a:miter lim="800000"/>
            <a:headEnd/>
            <a:tailEnd/>
          </a:ln>
        </p:spPr>
        <p:txBody>
          <a:bodyPr anchor="ctr"/>
          <a:lstStyle/>
          <a:p>
            <a:pPr algn="ctr">
              <a:defRPr/>
            </a:pPr>
            <a:r>
              <a:rPr lang="en-US" sz="2800" b="1" i="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mj-ea"/>
                <a:cs typeface="Arial" charset="0"/>
              </a:rPr>
              <a:t>iii. Paul’s Trek to Rome (Acts 27:2-28:31)</a:t>
            </a:r>
            <a:r>
              <a:rPr lang="en-US" sz="28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rPr>
              <a:t> </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xit" presetSubtype="4" fill="hold" nodeType="clickEffect">
                                  <p:stCondLst>
                                    <p:cond delay="0"/>
                                  </p:stCondLst>
                                  <p:childTnLst>
                                    <p:anim calcmode="lin" valueType="num">
                                      <p:cBhvr additive="base">
                                        <p:cTn id="10" dur="500"/>
                                        <p:tgtEl>
                                          <p:spTgt spid="12"/>
                                        </p:tgtEl>
                                        <p:attrNameLst>
                                          <p:attrName>ppt_x</p:attrName>
                                        </p:attrNameLst>
                                      </p:cBhvr>
                                      <p:tavLst>
                                        <p:tav tm="0">
                                          <p:val>
                                            <p:strVal val="ppt_x"/>
                                          </p:val>
                                        </p:tav>
                                        <p:tav tm="100000">
                                          <p:val>
                                            <p:strVal val="ppt_x"/>
                                          </p:val>
                                        </p:tav>
                                      </p:tavLst>
                                    </p:anim>
                                    <p:anim calcmode="lin" valueType="num">
                                      <p:cBhvr additive="base">
                                        <p:cTn id="11" dur="500"/>
                                        <p:tgtEl>
                                          <p:spTgt spid="12"/>
                                        </p:tgtEl>
                                        <p:attrNameLst>
                                          <p:attrName>ppt_y</p:attrName>
                                        </p:attrNameLst>
                                      </p:cBhvr>
                                      <p:tavLst>
                                        <p:tav tm="0">
                                          <p:val>
                                            <p:strVal val="ppt_y"/>
                                          </p:val>
                                        </p:tav>
                                        <p:tav tm="100000">
                                          <p:val>
                                            <p:strVal val="1+ppt_h/2"/>
                                          </p:val>
                                        </p:tav>
                                      </p:tavLst>
                                    </p:anim>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638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type.wav"/>
                                        </p:tgtEl>
                                      </p:cMediaNode>
                                    </p:audio>
                                  </p:subTnLst>
                                </p:cTn>
                              </p:par>
                              <p:par>
                                <p:cTn id="17" presetID="1" presetClass="entr" presetSubtype="0" fill="hold" nodeType="withEffect">
                                  <p:stCondLst>
                                    <p:cond delay="0"/>
                                  </p:stCondLst>
                                  <p:childTnLst>
                                    <p:set>
                                      <p:cBhvr>
                                        <p:cTn id="18" dur="1" fill="hold">
                                          <p:stCondLst>
                                            <p:cond delay="499"/>
                                          </p:stCondLst>
                                        </p:cTn>
                                        <p:tgtEl>
                                          <p:spTgt spid="1638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39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laser.wav"/>
                                        </p:tgtEl>
                                      </p:cMediaNode>
                                    </p:audio>
                                  </p:subTnLst>
                                </p:cTn>
                              </p:par>
                              <p:par>
                                <p:cTn id="23" presetID="1" presetClass="entr" presetSubtype="0" fill="hold" nodeType="withEffect">
                                  <p:stCondLst>
                                    <p:cond delay="0"/>
                                  </p:stCondLst>
                                  <p:childTnLst>
                                    <p:set>
                                      <p:cBhvr>
                                        <p:cTn id="24" dur="1" fill="hold">
                                          <p:stCondLst>
                                            <p:cond delay="499"/>
                                          </p:stCondLst>
                                        </p:cTn>
                                        <p:tgtEl>
                                          <p:spTgt spid="1639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type.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639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laser.wav"/>
                                        </p:tgtEl>
                                      </p:cMediaNode>
                                    </p:audio>
                                  </p:subTnLst>
                                </p:cTn>
                              </p:par>
                              <p:par>
                                <p:cTn id="29" presetID="1" presetClass="entr" presetSubtype="0" fill="hold" nodeType="withEffect">
                                  <p:stCondLst>
                                    <p:cond delay="0"/>
                                  </p:stCondLst>
                                  <p:childTnLst>
                                    <p:set>
                                      <p:cBhvr>
                                        <p:cTn id="30" dur="1" fill="hold">
                                          <p:stCondLst>
                                            <p:cond delay="499"/>
                                          </p:stCondLst>
                                        </p:cTn>
                                        <p:tgtEl>
                                          <p:spTgt spid="1639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type.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39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laser.wav"/>
                                        </p:tgtEl>
                                      </p:cMediaNode>
                                    </p:audio>
                                  </p:subTnLst>
                                </p:cTn>
                              </p:par>
                              <p:par>
                                <p:cTn id="35" presetID="1" presetClass="entr" presetSubtype="0" fill="hold" nodeType="withEffect">
                                  <p:stCondLst>
                                    <p:cond delay="0"/>
                                  </p:stCondLst>
                                  <p:childTnLst>
                                    <p:set>
                                      <p:cBhvr>
                                        <p:cTn id="36" dur="1" fill="hold">
                                          <p:stCondLst>
                                            <p:cond delay="499"/>
                                          </p:stCondLst>
                                        </p:cTn>
                                        <p:tgtEl>
                                          <p:spTgt spid="1639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6390" grpId="0" animBg="1"/>
      <p:bldP spid="16392" grpId="0" animBg="1"/>
      <p:bldP spid="1639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PaulRomeActs28"/>
          <p:cNvPicPr>
            <a:picLocks noChangeAspect="1" noChangeArrowheads="1"/>
          </p:cNvPicPr>
          <p:nvPr/>
        </p:nvPicPr>
        <p:blipFill>
          <a:blip r:embed="rId2" cstate="print"/>
          <a:srcRect/>
          <a:stretch>
            <a:fillRect/>
          </a:stretch>
        </p:blipFill>
        <p:spPr bwMode="auto">
          <a:xfrm>
            <a:off x="179512" y="332656"/>
            <a:ext cx="8753472" cy="61023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3" name="TextBox 2"/>
          <p:cNvSpPr txBox="1"/>
          <p:nvPr/>
        </p:nvSpPr>
        <p:spPr>
          <a:xfrm>
            <a:off x="5929313" y="5000625"/>
            <a:ext cx="2143125" cy="3698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1800" dirty="0"/>
              <a:t>Wrote Letter to Titus</a:t>
            </a:r>
            <a:endParaRPr lang="en-SG" sz="1800" dirty="0"/>
          </a:p>
        </p:txBody>
      </p:sp>
    </p:spTree>
  </p:cSld>
  <p:clrMapOvr>
    <a:masterClrMapping/>
  </p:clrMapOvr>
  <p:transition>
    <p:newsflash/>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97" name="Text Box 13"/>
          <p:cNvSpPr txBox="1">
            <a:spLocks noChangeArrowheads="1"/>
          </p:cNvSpPr>
          <p:nvPr/>
        </p:nvSpPr>
        <p:spPr bwMode="auto">
          <a:xfrm>
            <a:off x="0" y="0"/>
            <a:ext cx="9144000" cy="6924973"/>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b="1" i="1" dirty="0">
                <a:latin typeface="Arial" charset="0"/>
                <a:cs typeface="Arial" charset="0"/>
              </a:rPr>
              <a:t>1. Ephesians and Colossians – </a:t>
            </a:r>
            <a:r>
              <a:rPr lang="en-US" i="1" dirty="0">
                <a:latin typeface="Arial" charset="0"/>
                <a:cs typeface="Arial" charset="0"/>
              </a:rPr>
              <a:t>Twin letters – very similar with slightly different emphasis…</a:t>
            </a:r>
            <a:endParaRPr lang="en-US" dirty="0">
              <a:cs typeface="Times New Roman" pitchFamily="18" charset="0"/>
            </a:endParaRPr>
          </a:p>
          <a:p>
            <a:pPr>
              <a:spcBef>
                <a:spcPct val="50000"/>
              </a:spcBef>
              <a:defRPr/>
            </a:pPr>
            <a:r>
              <a:rPr lang="en-US" b="1" i="1" dirty="0">
                <a:latin typeface="Arial" charset="0"/>
                <a:cs typeface="Arial" charset="0"/>
              </a:rPr>
              <a:t>Ephesians – </a:t>
            </a:r>
            <a:r>
              <a:rPr lang="en-US" i="1" dirty="0">
                <a:latin typeface="Arial" charset="0"/>
                <a:cs typeface="Arial" charset="0"/>
              </a:rPr>
              <a:t>Building the ________ of Christ (theology and practical)</a:t>
            </a:r>
            <a:endParaRPr lang="en-US" dirty="0">
              <a:cs typeface="Times New Roman" pitchFamily="18" charset="0"/>
            </a:endParaRPr>
          </a:p>
          <a:p>
            <a:pPr>
              <a:spcBef>
                <a:spcPct val="50000"/>
              </a:spcBef>
              <a:defRPr/>
            </a:pPr>
            <a:r>
              <a:rPr lang="en-US" b="1" i="1" dirty="0">
                <a:latin typeface="Arial" charset="0"/>
                <a:cs typeface="Arial" charset="0"/>
              </a:rPr>
              <a:t>Colossians – </a:t>
            </a:r>
            <a:r>
              <a:rPr lang="en-US" i="1" dirty="0">
                <a:latin typeface="Arial" charset="0"/>
                <a:cs typeface="Arial" charset="0"/>
              </a:rPr>
              <a:t>Christ the _________ of the Church.</a:t>
            </a:r>
          </a:p>
          <a:p>
            <a:pPr>
              <a:spcBef>
                <a:spcPct val="50000"/>
              </a:spcBef>
              <a:defRPr/>
            </a:pPr>
            <a:endParaRPr lang="en-US" dirty="0">
              <a:cs typeface="Times New Roman" pitchFamily="18" charset="0"/>
            </a:endParaRPr>
          </a:p>
          <a:p>
            <a:pPr>
              <a:spcBef>
                <a:spcPct val="50000"/>
              </a:spcBef>
              <a:defRPr/>
            </a:pPr>
            <a:r>
              <a:rPr lang="en-US" b="1" i="1" dirty="0">
                <a:latin typeface="Arial" charset="0"/>
                <a:cs typeface="Arial" charset="0"/>
              </a:rPr>
              <a:t>2. Philemon: </a:t>
            </a:r>
            <a:r>
              <a:rPr lang="en-US" i="1" dirty="0">
                <a:latin typeface="Arial" charset="0"/>
                <a:cs typeface="Arial" charset="0"/>
              </a:rPr>
              <a:t>__________________ from slavery (personal letter to Philemon about </a:t>
            </a:r>
            <a:r>
              <a:rPr lang="en-US" i="1" dirty="0" err="1">
                <a:latin typeface="Arial" charset="0"/>
                <a:cs typeface="Arial" charset="0"/>
              </a:rPr>
              <a:t>Onesimus</a:t>
            </a:r>
            <a:r>
              <a:rPr lang="en-US" i="1" dirty="0">
                <a:latin typeface="Arial" charset="0"/>
                <a:cs typeface="Arial" charset="0"/>
              </a:rPr>
              <a:t>)</a:t>
            </a:r>
          </a:p>
          <a:p>
            <a:pPr>
              <a:spcBef>
                <a:spcPct val="50000"/>
              </a:spcBef>
              <a:defRPr/>
            </a:pPr>
            <a:endParaRPr lang="en-US" dirty="0">
              <a:cs typeface="Times New Roman" pitchFamily="18" charset="0"/>
            </a:endParaRPr>
          </a:p>
          <a:p>
            <a:pPr>
              <a:spcBef>
                <a:spcPct val="50000"/>
              </a:spcBef>
              <a:defRPr/>
            </a:pPr>
            <a:r>
              <a:rPr lang="en-US" b="1" i="1" dirty="0">
                <a:latin typeface="Arial" charset="0"/>
                <a:cs typeface="Arial" charset="0"/>
              </a:rPr>
              <a:t>3. Philippians: </a:t>
            </a:r>
            <a:r>
              <a:rPr lang="en-US" i="1" dirty="0">
                <a:latin typeface="Arial" charset="0"/>
                <a:cs typeface="Arial" charset="0"/>
              </a:rPr>
              <a:t>To Live is _____________ (centrality of Jesus in Christian life)</a:t>
            </a:r>
            <a:endParaRPr lang="en-US" dirty="0">
              <a:cs typeface="Times New Roman" pitchFamily="18" charset="0"/>
            </a:endParaRPr>
          </a:p>
          <a:p>
            <a:pPr>
              <a:spcBef>
                <a:spcPct val="50000"/>
              </a:spcBef>
              <a:defRPr/>
            </a:pPr>
            <a:r>
              <a:rPr lang="en-US" b="1" i="1" dirty="0">
                <a:latin typeface="Arial" charset="0"/>
                <a:cs typeface="Arial" charset="0"/>
              </a:rPr>
              <a:t>4. First Timothy:  </a:t>
            </a:r>
            <a:r>
              <a:rPr lang="en-US" i="1" dirty="0">
                <a:latin typeface="Arial" charset="0"/>
                <a:cs typeface="Arial" charset="0"/>
              </a:rPr>
              <a:t>___________ manual for Church organization.</a:t>
            </a:r>
            <a:endParaRPr lang="en-US" dirty="0">
              <a:cs typeface="Times New Roman" pitchFamily="18" charset="0"/>
            </a:endParaRPr>
          </a:p>
          <a:p>
            <a:pPr>
              <a:spcBef>
                <a:spcPct val="50000"/>
              </a:spcBef>
              <a:defRPr/>
            </a:pPr>
            <a:r>
              <a:rPr lang="en-US" i="1" dirty="0">
                <a:latin typeface="Arial" charset="0"/>
                <a:cs typeface="Arial" charset="0"/>
              </a:rPr>
              <a:t>  </a:t>
            </a:r>
            <a:r>
              <a:rPr lang="en-US" b="1" i="1" dirty="0">
                <a:latin typeface="Arial" charset="0"/>
                <a:cs typeface="Arial" charset="0"/>
              </a:rPr>
              <a:t>Second Timothy</a:t>
            </a:r>
            <a:r>
              <a:rPr lang="en-US" i="1" dirty="0">
                <a:latin typeface="Arial" charset="0"/>
                <a:cs typeface="Arial" charset="0"/>
              </a:rPr>
              <a:t>:  _______________ in the Pastoral ministry.</a:t>
            </a:r>
            <a:endParaRPr lang="en-US" dirty="0">
              <a:cs typeface="Times New Roman" pitchFamily="18" charset="0"/>
            </a:endParaRPr>
          </a:p>
          <a:p>
            <a:pPr>
              <a:spcBef>
                <a:spcPct val="50000"/>
              </a:spcBef>
              <a:defRPr/>
            </a:pPr>
            <a:r>
              <a:rPr lang="en-US" b="1" i="1" dirty="0">
                <a:latin typeface="Arial" charset="0"/>
                <a:cs typeface="Arial" charset="0"/>
              </a:rPr>
              <a:t>5. Titus</a:t>
            </a:r>
            <a:r>
              <a:rPr lang="en-US" i="1" dirty="0">
                <a:latin typeface="Arial" charset="0"/>
                <a:cs typeface="Arial" charset="0"/>
              </a:rPr>
              <a:t>: _____________ manual for Church living.</a:t>
            </a:r>
            <a:r>
              <a:rPr lang="en-US" dirty="0"/>
              <a:t> </a:t>
            </a:r>
          </a:p>
        </p:txBody>
      </p:sp>
      <p:sp>
        <p:nvSpPr>
          <p:cNvPr id="16398" name="Text Box 14"/>
          <p:cNvSpPr txBox="1">
            <a:spLocks noChangeArrowheads="1"/>
          </p:cNvSpPr>
          <p:nvPr/>
        </p:nvSpPr>
        <p:spPr bwMode="auto">
          <a:xfrm>
            <a:off x="3643313" y="857250"/>
            <a:ext cx="1295400" cy="523875"/>
          </a:xfrm>
          <a:prstGeom prst="rect">
            <a:avLst/>
          </a:prstGeom>
          <a:noFill/>
          <a:ln w="9525">
            <a:noFill/>
            <a:miter lim="800000"/>
            <a:headEnd/>
            <a:tailEnd/>
          </a:ln>
          <a:scene3d>
            <a:camera prst="orthographicFront"/>
            <a:lightRig rig="threePt" dir="t"/>
          </a:scene3d>
          <a:sp3d>
            <a:bevelT/>
          </a:sp3d>
        </p:spPr>
        <p:txBody>
          <a:bodyPr>
            <a:spAutoFit/>
            <a:sp3d extrusionH="57150">
              <a:bevelT w="38100" h="38100"/>
            </a:sp3d>
          </a:bodyPr>
          <a:lstStyle/>
          <a:p>
            <a:pPr>
              <a:spcBef>
                <a:spcPct val="50000"/>
              </a:spcBef>
              <a:defRPr/>
            </a:pPr>
            <a:r>
              <a:rPr lang="en-US" sz="2800" b="1" dirty="0">
                <a:solidFill>
                  <a:srgbClr val="FF0000"/>
                </a:solidFill>
                <a:latin typeface="Arial" charset="0"/>
              </a:rPr>
              <a:t>BODY</a:t>
            </a:r>
          </a:p>
        </p:txBody>
      </p:sp>
      <p:sp>
        <p:nvSpPr>
          <p:cNvPr id="16399" name="Text Box 15"/>
          <p:cNvSpPr txBox="1">
            <a:spLocks noChangeArrowheads="1"/>
          </p:cNvSpPr>
          <p:nvPr/>
        </p:nvSpPr>
        <p:spPr bwMode="auto">
          <a:xfrm>
            <a:off x="3571875" y="1714500"/>
            <a:ext cx="14478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HEAD</a:t>
            </a:r>
          </a:p>
        </p:txBody>
      </p:sp>
      <p:sp>
        <p:nvSpPr>
          <p:cNvPr id="16400" name="Text Box 16"/>
          <p:cNvSpPr txBox="1">
            <a:spLocks noChangeArrowheads="1"/>
          </p:cNvSpPr>
          <p:nvPr/>
        </p:nvSpPr>
        <p:spPr bwMode="auto">
          <a:xfrm>
            <a:off x="2143125" y="2857500"/>
            <a:ext cx="28956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FORGIVENESS</a:t>
            </a:r>
          </a:p>
        </p:txBody>
      </p:sp>
      <p:sp>
        <p:nvSpPr>
          <p:cNvPr id="16401" name="Text Box 17"/>
          <p:cNvSpPr txBox="1">
            <a:spLocks noChangeArrowheads="1"/>
          </p:cNvSpPr>
          <p:nvPr/>
        </p:nvSpPr>
        <p:spPr bwMode="auto">
          <a:xfrm>
            <a:off x="3857625" y="4286250"/>
            <a:ext cx="19812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CHRIST</a:t>
            </a:r>
          </a:p>
        </p:txBody>
      </p:sp>
      <p:sp>
        <p:nvSpPr>
          <p:cNvPr id="16402" name="Text Box 18"/>
          <p:cNvSpPr txBox="1">
            <a:spLocks noChangeArrowheads="1"/>
          </p:cNvSpPr>
          <p:nvPr/>
        </p:nvSpPr>
        <p:spPr bwMode="auto">
          <a:xfrm>
            <a:off x="2500298" y="5286388"/>
            <a:ext cx="2209800" cy="457200"/>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b="1" dirty="0">
                <a:solidFill>
                  <a:srgbClr val="FF0000"/>
                </a:solidFill>
                <a:latin typeface="Arial" charset="0"/>
              </a:rPr>
              <a:t>LEADERSHIP</a:t>
            </a:r>
          </a:p>
        </p:txBody>
      </p:sp>
      <p:sp>
        <p:nvSpPr>
          <p:cNvPr id="16403" name="Text Box 19"/>
          <p:cNvSpPr txBox="1">
            <a:spLocks noChangeArrowheads="1"/>
          </p:cNvSpPr>
          <p:nvPr/>
        </p:nvSpPr>
        <p:spPr bwMode="auto">
          <a:xfrm>
            <a:off x="2857488" y="5786454"/>
            <a:ext cx="25146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ENDURANCE</a:t>
            </a:r>
          </a:p>
        </p:txBody>
      </p:sp>
      <p:sp>
        <p:nvSpPr>
          <p:cNvPr id="16404" name="Text Box 20"/>
          <p:cNvSpPr txBox="1">
            <a:spLocks noChangeArrowheads="1"/>
          </p:cNvSpPr>
          <p:nvPr/>
        </p:nvSpPr>
        <p:spPr bwMode="auto">
          <a:xfrm>
            <a:off x="1357313" y="6338888"/>
            <a:ext cx="1981200" cy="519112"/>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CONDUCT</a:t>
            </a:r>
          </a:p>
        </p:txBody>
      </p:sp>
      <p:pic>
        <p:nvPicPr>
          <p:cNvPr id="11" name="Picture 10" descr="Ephesians.jpg"/>
          <p:cNvPicPr>
            <a:picLocks noChangeAspect="1"/>
          </p:cNvPicPr>
          <p:nvPr/>
        </p:nvPicPr>
        <p:blipFill>
          <a:blip r:embed="rId3" cstate="print"/>
          <a:stretch>
            <a:fillRect/>
          </a:stretch>
        </p:blipFill>
        <p:spPr>
          <a:xfrm>
            <a:off x="214282" y="857232"/>
            <a:ext cx="8705879" cy="5788773"/>
          </a:xfrm>
          <a:prstGeom prst="rect">
            <a:avLst/>
          </a:prstGeom>
          <a:scene3d>
            <a:camera prst="orthographicFront"/>
            <a:lightRig rig="threePt" dir="t"/>
          </a:scene3d>
          <a:sp3d>
            <a:bevelT/>
          </a:sp3d>
        </p:spPr>
      </p:pic>
      <p:pic>
        <p:nvPicPr>
          <p:cNvPr id="12" name="Picture 11" descr="Colossians.jpg"/>
          <p:cNvPicPr>
            <a:picLocks noChangeAspect="1"/>
          </p:cNvPicPr>
          <p:nvPr/>
        </p:nvPicPr>
        <p:blipFill>
          <a:blip r:embed="rId4" cstate="print"/>
          <a:stretch>
            <a:fillRect/>
          </a:stretch>
        </p:blipFill>
        <p:spPr>
          <a:xfrm>
            <a:off x="285720" y="1000084"/>
            <a:ext cx="8715436" cy="5857916"/>
          </a:xfrm>
          <a:prstGeom prst="rect">
            <a:avLst/>
          </a:prstGeom>
          <a:scene3d>
            <a:camera prst="orthographicFront"/>
            <a:lightRig rig="threePt" dir="t"/>
          </a:scene3d>
          <a:sp3d>
            <a:bevelT/>
          </a:sp3d>
        </p:spPr>
      </p:pic>
      <p:pic>
        <p:nvPicPr>
          <p:cNvPr id="13" name="Picture 12" descr="Philippians.jpg"/>
          <p:cNvPicPr>
            <a:picLocks noChangeAspect="1"/>
          </p:cNvPicPr>
          <p:nvPr/>
        </p:nvPicPr>
        <p:blipFill>
          <a:blip r:embed="rId5" cstate="print"/>
          <a:stretch>
            <a:fillRect/>
          </a:stretch>
        </p:blipFill>
        <p:spPr>
          <a:xfrm>
            <a:off x="214282" y="857232"/>
            <a:ext cx="8759414" cy="5857916"/>
          </a:xfrm>
          <a:prstGeom prst="rect">
            <a:avLst/>
          </a:prstGeom>
          <a:scene3d>
            <a:camera prst="orthographicFront"/>
            <a:lightRig rig="threePt" dir="t"/>
          </a:scene3d>
          <a:sp3d>
            <a:bevelT/>
          </a:sp3d>
        </p:spPr>
      </p:pic>
      <p:pic>
        <p:nvPicPr>
          <p:cNvPr id="14" name="Picture 13" descr="2Timothy.jpg"/>
          <p:cNvPicPr>
            <a:picLocks noChangeAspect="1"/>
          </p:cNvPicPr>
          <p:nvPr/>
        </p:nvPicPr>
        <p:blipFill>
          <a:blip r:embed="rId6" cstate="print"/>
          <a:stretch>
            <a:fillRect/>
          </a:stretch>
        </p:blipFill>
        <p:spPr>
          <a:xfrm>
            <a:off x="203274" y="857232"/>
            <a:ext cx="8824803" cy="5857916"/>
          </a:xfrm>
          <a:prstGeom prst="rect">
            <a:avLst/>
          </a:prstGeom>
          <a:scene3d>
            <a:camera prst="orthographicFront"/>
            <a:lightRig rig="threePt" dir="t"/>
          </a:scene3d>
          <a:sp3d>
            <a:bevelT/>
          </a:sp3d>
        </p:spPr>
      </p:pic>
      <p:pic>
        <p:nvPicPr>
          <p:cNvPr id="15" name="Picture 14" descr="Titus.jpg"/>
          <p:cNvPicPr>
            <a:picLocks noChangeAspect="1"/>
          </p:cNvPicPr>
          <p:nvPr/>
        </p:nvPicPr>
        <p:blipFill>
          <a:blip r:embed="rId7" cstate="print"/>
          <a:stretch>
            <a:fillRect/>
          </a:stretch>
        </p:blipFill>
        <p:spPr>
          <a:xfrm>
            <a:off x="223106" y="928670"/>
            <a:ext cx="8683903" cy="5786478"/>
          </a:xfrm>
          <a:prstGeom prst="rect">
            <a:avLst/>
          </a:prstGeom>
          <a:scene3d>
            <a:camera prst="orthographicFront"/>
            <a:lightRig rig="threePt" dir="t"/>
          </a:scene3d>
          <a:sp3d>
            <a:bevelT/>
          </a:sp3d>
        </p:spPr>
      </p:pic>
      <p:pic>
        <p:nvPicPr>
          <p:cNvPr id="16" name="Picture 15" descr="TimothyandTitusOutlines.gif"/>
          <p:cNvPicPr>
            <a:picLocks noChangeAspect="1"/>
          </p:cNvPicPr>
          <p:nvPr/>
        </p:nvPicPr>
        <p:blipFill>
          <a:blip r:embed="rId8" cstate="print"/>
          <a:stretch>
            <a:fillRect/>
          </a:stretch>
        </p:blipFill>
        <p:spPr>
          <a:xfrm>
            <a:off x="241203" y="977969"/>
            <a:ext cx="8786874" cy="5547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39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nodeType="click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ppt_x"/>
                                          </p:val>
                                        </p:tav>
                                      </p:tavLst>
                                    </p:anim>
                                    <p:anim calcmode="lin" valueType="num">
                                      <p:cBhvr additive="base">
                                        <p:cTn id="17" dur="500"/>
                                        <p:tgtEl>
                                          <p:spTgt spid="11"/>
                                        </p:tgtEl>
                                        <p:attrNameLst>
                                          <p:attrName>ppt_y</p:attrName>
                                        </p:attrNameLst>
                                      </p:cBhvr>
                                      <p:tavLst>
                                        <p:tav tm="0">
                                          <p:val>
                                            <p:strVal val="ppt_y"/>
                                          </p:val>
                                        </p:tav>
                                        <p:tav tm="100000">
                                          <p:val>
                                            <p:strVal val="1+ppt_h/2"/>
                                          </p:val>
                                        </p:tav>
                                      </p:tavLst>
                                    </p:anim>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639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typ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xit" presetSubtype="4" fill="hold" nodeType="clickEffect">
                                  <p:stCondLst>
                                    <p:cond delay="0"/>
                                  </p:stCondLst>
                                  <p:childTnLst>
                                    <p:anim calcmode="lin" valueType="num">
                                      <p:cBhvr additive="base">
                                        <p:cTn id="32" dur="500"/>
                                        <p:tgtEl>
                                          <p:spTgt spid="12"/>
                                        </p:tgtEl>
                                        <p:attrNameLst>
                                          <p:attrName>ppt_x</p:attrName>
                                        </p:attrNameLst>
                                      </p:cBhvr>
                                      <p:tavLst>
                                        <p:tav tm="0">
                                          <p:val>
                                            <p:strVal val="ppt_x"/>
                                          </p:val>
                                        </p:tav>
                                        <p:tav tm="100000">
                                          <p:val>
                                            <p:strVal val="ppt_x"/>
                                          </p:val>
                                        </p:tav>
                                      </p:tavLst>
                                    </p:anim>
                                    <p:anim calcmode="lin" valueType="num">
                                      <p:cBhvr additive="base">
                                        <p:cTn id="33" dur="500"/>
                                        <p:tgtEl>
                                          <p:spTgt spid="12"/>
                                        </p:tgtEl>
                                        <p:attrNameLst>
                                          <p:attrName>ppt_y</p:attrName>
                                        </p:attrNameLst>
                                      </p:cBhvr>
                                      <p:tavLst>
                                        <p:tav tm="0">
                                          <p:val>
                                            <p:strVal val="ppt_y"/>
                                          </p:val>
                                        </p:tav>
                                        <p:tav tm="100000">
                                          <p:val>
                                            <p:strVal val="1+ppt_h/2"/>
                                          </p:val>
                                        </p:tav>
                                      </p:tavLst>
                                    </p:anim>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1640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type.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640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type.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xit" presetSubtype="4" fill="hold" nodeType="clickEffect">
                                  <p:stCondLst>
                                    <p:cond delay="0"/>
                                  </p:stCondLst>
                                  <p:childTnLst>
                                    <p:anim calcmode="lin" valueType="num">
                                      <p:cBhvr additive="base">
                                        <p:cTn id="52" dur="500"/>
                                        <p:tgtEl>
                                          <p:spTgt spid="13"/>
                                        </p:tgtEl>
                                        <p:attrNameLst>
                                          <p:attrName>ppt_x</p:attrName>
                                        </p:attrNameLst>
                                      </p:cBhvr>
                                      <p:tavLst>
                                        <p:tav tm="0">
                                          <p:val>
                                            <p:strVal val="ppt_x"/>
                                          </p:val>
                                        </p:tav>
                                        <p:tav tm="100000">
                                          <p:val>
                                            <p:strVal val="ppt_x"/>
                                          </p:val>
                                        </p:tav>
                                      </p:tavLst>
                                    </p:anim>
                                    <p:anim calcmode="lin" valueType="num">
                                      <p:cBhvr additive="base">
                                        <p:cTn id="53" dur="500"/>
                                        <p:tgtEl>
                                          <p:spTgt spid="13"/>
                                        </p:tgtEl>
                                        <p:attrNameLst>
                                          <p:attrName>ppt_y</p:attrName>
                                        </p:attrNameLst>
                                      </p:cBhvr>
                                      <p:tavLst>
                                        <p:tav tm="0">
                                          <p:val>
                                            <p:strVal val="ppt_y"/>
                                          </p:val>
                                        </p:tav>
                                        <p:tav tm="100000">
                                          <p:val>
                                            <p:strVal val="1+ppt_h/2"/>
                                          </p:val>
                                        </p:tav>
                                      </p:tavLst>
                                    </p:anim>
                                    <p:set>
                                      <p:cBhvr>
                                        <p:cTn id="54" dur="1" fill="hold">
                                          <p:stCondLst>
                                            <p:cond delay="499"/>
                                          </p:stCondLst>
                                        </p:cTn>
                                        <p:tgtEl>
                                          <p:spTgt spid="13"/>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499"/>
                                          </p:stCondLst>
                                        </p:cTn>
                                        <p:tgtEl>
                                          <p:spTgt spid="1640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type.wav"/>
                                        </p:tgtEl>
                                      </p:cMediaNode>
                                    </p:audio>
                                  </p:sub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1640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type.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fill="hold" nodeType="clickEffect">
                                  <p:stCondLst>
                                    <p:cond delay="0"/>
                                  </p:stCondLst>
                                  <p:childTnLst>
                                    <p:anim calcmode="lin" valueType="num">
                                      <p:cBhvr additive="base">
                                        <p:cTn id="72" dur="500"/>
                                        <p:tgtEl>
                                          <p:spTgt spid="14"/>
                                        </p:tgtEl>
                                        <p:attrNameLst>
                                          <p:attrName>ppt_x</p:attrName>
                                        </p:attrNameLst>
                                      </p:cBhvr>
                                      <p:tavLst>
                                        <p:tav tm="0">
                                          <p:val>
                                            <p:strVal val="ppt_x"/>
                                          </p:val>
                                        </p:tav>
                                        <p:tav tm="100000">
                                          <p:val>
                                            <p:strVal val="ppt_x"/>
                                          </p:val>
                                        </p:tav>
                                      </p:tavLst>
                                    </p:anim>
                                    <p:anim calcmode="lin" valueType="num">
                                      <p:cBhvr additive="base">
                                        <p:cTn id="73" dur="500"/>
                                        <p:tgtEl>
                                          <p:spTgt spid="14"/>
                                        </p:tgtEl>
                                        <p:attrNameLst>
                                          <p:attrName>ppt_y</p:attrName>
                                        </p:attrNameLst>
                                      </p:cBhvr>
                                      <p:tavLst>
                                        <p:tav tm="0">
                                          <p:val>
                                            <p:strVal val="ppt_y"/>
                                          </p:val>
                                        </p:tav>
                                        <p:tav tm="100000">
                                          <p:val>
                                            <p:strVal val="1+ppt_h/2"/>
                                          </p:val>
                                        </p:tav>
                                      </p:tavLst>
                                    </p:anim>
                                    <p:set>
                                      <p:cBhvr>
                                        <p:cTn id="74" dur="1" fill="hold">
                                          <p:stCondLst>
                                            <p:cond delay="499"/>
                                          </p:stCondLst>
                                        </p:cTn>
                                        <p:tgtEl>
                                          <p:spTgt spid="14"/>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499"/>
                                          </p:stCondLst>
                                        </p:cTn>
                                        <p:tgtEl>
                                          <p:spTgt spid="1640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type.wav"/>
                                        </p:tgtEl>
                                      </p:cMediaNode>
                                    </p:audio>
                                  </p:subTnLst>
                                </p:cTn>
                              </p:par>
                            </p:childTnLst>
                          </p:cTn>
                        </p:par>
                      </p:childTnLst>
                    </p:cTn>
                  </p:par>
                  <p:par>
                    <p:cTn id="79" fill="hold" nodeType="clickPar">
                      <p:stCondLst>
                        <p:cond delay="indefinite"/>
                      </p:stCondLst>
                      <p:childTnLst>
                        <p:par>
                          <p:cTn id="80" fill="hold" nodeType="withGroup">
                            <p:stCondLst>
                              <p:cond delay="0"/>
                            </p:stCondLst>
                            <p:childTnLst>
                              <p:par>
                                <p:cTn id="81" presetID="2" presetClass="entr" presetSubtype="4" fill="hold" nodeType="click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2" presetClass="exit" presetSubtype="4" fill="hold" nodeType="clickEffect">
                                  <p:stCondLst>
                                    <p:cond delay="0"/>
                                  </p:stCondLst>
                                  <p:childTnLst>
                                    <p:anim calcmode="lin" valueType="num">
                                      <p:cBhvr additive="base">
                                        <p:cTn id="88" dur="500"/>
                                        <p:tgtEl>
                                          <p:spTgt spid="15"/>
                                        </p:tgtEl>
                                        <p:attrNameLst>
                                          <p:attrName>ppt_x</p:attrName>
                                        </p:attrNameLst>
                                      </p:cBhvr>
                                      <p:tavLst>
                                        <p:tav tm="0">
                                          <p:val>
                                            <p:strVal val="ppt_x"/>
                                          </p:val>
                                        </p:tav>
                                        <p:tav tm="100000">
                                          <p:val>
                                            <p:strVal val="ppt_x"/>
                                          </p:val>
                                        </p:tav>
                                      </p:tavLst>
                                    </p:anim>
                                    <p:anim calcmode="lin" valueType="num">
                                      <p:cBhvr additive="base">
                                        <p:cTn id="89" dur="500"/>
                                        <p:tgtEl>
                                          <p:spTgt spid="15"/>
                                        </p:tgtEl>
                                        <p:attrNameLst>
                                          <p:attrName>ppt_y</p:attrName>
                                        </p:attrNameLst>
                                      </p:cBhvr>
                                      <p:tavLst>
                                        <p:tav tm="0">
                                          <p:val>
                                            <p:strVal val="ppt_y"/>
                                          </p:val>
                                        </p:tav>
                                        <p:tav tm="100000">
                                          <p:val>
                                            <p:strVal val="1+ppt_h/2"/>
                                          </p:val>
                                        </p:tav>
                                      </p:tavLst>
                                    </p:anim>
                                    <p:set>
                                      <p:cBhvr>
                                        <p:cTn id="90" dur="1" fill="hold">
                                          <p:stCondLst>
                                            <p:cond delay="4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30" presetClass="entr" presetSubtype="0" fill="hold" nodeType="click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800" decel="100000"/>
                                        <p:tgtEl>
                                          <p:spTgt spid="16"/>
                                        </p:tgtEl>
                                      </p:cBhvr>
                                    </p:animEffect>
                                    <p:anim calcmode="lin" valueType="num">
                                      <p:cBhvr>
                                        <p:cTn id="96" dur="800" decel="100000" fill="hold"/>
                                        <p:tgtEl>
                                          <p:spTgt spid="16"/>
                                        </p:tgtEl>
                                        <p:attrNameLst>
                                          <p:attrName>style.rotation</p:attrName>
                                        </p:attrNameLst>
                                      </p:cBhvr>
                                      <p:tavLst>
                                        <p:tav tm="0">
                                          <p:val>
                                            <p:fltVal val="-90"/>
                                          </p:val>
                                        </p:tav>
                                        <p:tav tm="100000">
                                          <p:val>
                                            <p:fltVal val="0"/>
                                          </p:val>
                                        </p:tav>
                                      </p:tavLst>
                                    </p:anim>
                                    <p:anim calcmode="lin" valueType="num">
                                      <p:cBhvr>
                                        <p:cTn id="97" dur="800" decel="100000" fill="hold"/>
                                        <p:tgtEl>
                                          <p:spTgt spid="16"/>
                                        </p:tgtEl>
                                        <p:attrNameLst>
                                          <p:attrName>ppt_x</p:attrName>
                                        </p:attrNameLst>
                                      </p:cBhvr>
                                      <p:tavLst>
                                        <p:tav tm="0">
                                          <p:val>
                                            <p:strVal val="#ppt_x+0.4"/>
                                          </p:val>
                                        </p:tav>
                                        <p:tav tm="100000">
                                          <p:val>
                                            <p:strVal val="#ppt_x-0.05"/>
                                          </p:val>
                                        </p:tav>
                                      </p:tavLst>
                                    </p:anim>
                                    <p:anim calcmode="lin" valueType="num">
                                      <p:cBhvr>
                                        <p:cTn id="98" dur="800" decel="100000" fill="hold"/>
                                        <p:tgtEl>
                                          <p:spTgt spid="16"/>
                                        </p:tgtEl>
                                        <p:attrNameLst>
                                          <p:attrName>ppt_y</p:attrName>
                                        </p:attrNameLst>
                                      </p:cBhvr>
                                      <p:tavLst>
                                        <p:tav tm="0">
                                          <p:val>
                                            <p:strVal val="#ppt_y-0.4"/>
                                          </p:val>
                                        </p:tav>
                                        <p:tav tm="100000">
                                          <p:val>
                                            <p:strVal val="#ppt_y+0.1"/>
                                          </p:val>
                                        </p:tav>
                                      </p:tavLst>
                                    </p:anim>
                                    <p:anim calcmode="lin" valueType="num">
                                      <p:cBhvr>
                                        <p:cTn id="9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0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whiteboard with colorful writing on it&#10;&#10;AI-generated content may be incorrect.">
            <a:extLst>
              <a:ext uri="{FF2B5EF4-FFF2-40B4-BE49-F238E27FC236}">
                <a16:creationId xmlns:a16="http://schemas.microsoft.com/office/drawing/2014/main" id="{99A646AA-8E14-FCD8-84A0-2F17EA120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p:newsflash/>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D3CABF0-8AC5-9B52-7776-3C6428D265BE}"/>
            </a:ext>
          </a:extLst>
        </p:cNvPr>
        <p:cNvGrpSpPr/>
        <p:nvPr/>
      </p:nvGrpSpPr>
      <p:grpSpPr>
        <a:xfrm>
          <a:off x="0" y="0"/>
          <a:ext cx="0" cy="0"/>
          <a:chOff x="0" y="0"/>
          <a:chExt cx="0" cy="0"/>
        </a:xfrm>
      </p:grpSpPr>
      <p:pic>
        <p:nvPicPr>
          <p:cNvPr id="4" name="Picture 3" descr="A table with text and numbers&#10;&#10;AI-generated content may be incorrect.">
            <a:extLst>
              <a:ext uri="{FF2B5EF4-FFF2-40B4-BE49-F238E27FC236}">
                <a16:creationId xmlns:a16="http://schemas.microsoft.com/office/drawing/2014/main" id="{AA09AD34-4BDC-5BD6-F6D4-2CC6763ED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0"/>
            <a:ext cx="9158712" cy="6875140"/>
          </a:xfrm>
          <a:prstGeom prst="rect">
            <a:avLst/>
          </a:prstGeom>
        </p:spPr>
      </p:pic>
      <p:sp>
        <p:nvSpPr>
          <p:cNvPr id="6" name="Rectangle 5">
            <a:extLst>
              <a:ext uri="{FF2B5EF4-FFF2-40B4-BE49-F238E27FC236}">
                <a16:creationId xmlns:a16="http://schemas.microsoft.com/office/drawing/2014/main" id="{220D476C-5508-C455-4064-CEE7003769ED}"/>
              </a:ext>
            </a:extLst>
          </p:cNvPr>
          <p:cNvSpPr/>
          <p:nvPr/>
        </p:nvSpPr>
        <p:spPr>
          <a:xfrm>
            <a:off x="2434329" y="6021288"/>
            <a:ext cx="1127232"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Release</a:t>
            </a:r>
          </a:p>
        </p:txBody>
      </p:sp>
      <p:sp>
        <p:nvSpPr>
          <p:cNvPr id="7" name="Rectangle 6">
            <a:extLst>
              <a:ext uri="{FF2B5EF4-FFF2-40B4-BE49-F238E27FC236}">
                <a16:creationId xmlns:a16="http://schemas.microsoft.com/office/drawing/2014/main" id="{24389E58-4F8A-69E6-0BBF-E914F3C9AE57}"/>
              </a:ext>
            </a:extLst>
          </p:cNvPr>
          <p:cNvSpPr/>
          <p:nvPr/>
        </p:nvSpPr>
        <p:spPr>
          <a:xfrm>
            <a:off x="1664781" y="6422876"/>
            <a:ext cx="2880320" cy="31849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Final imprisonment</a:t>
            </a:r>
            <a:endParaRPr lang="en-SG" sz="18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613779"/>
      </p:ext>
    </p:extLst>
  </p:cSld>
  <p:clrMapOvr>
    <a:masterClrMapping/>
  </p:clrMapOvr>
  <p:transition>
    <p:newsflash/>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CAEA234-C4B5-C302-EB3C-B8492DB750D8}"/>
            </a:ext>
          </a:extLst>
        </p:cNvPr>
        <p:cNvGrpSpPr/>
        <p:nvPr/>
      </p:nvGrpSpPr>
      <p:grpSpPr>
        <a:xfrm>
          <a:off x="0" y="0"/>
          <a:ext cx="0" cy="0"/>
          <a:chOff x="0" y="0"/>
          <a:chExt cx="0" cy="0"/>
        </a:xfrm>
      </p:grpSpPr>
      <p:pic>
        <p:nvPicPr>
          <p:cNvPr id="4" name="Picture 3" descr="A table of bible verses&#10;&#10;AI-generated content may be incorrect.">
            <a:extLst>
              <a:ext uri="{FF2B5EF4-FFF2-40B4-BE49-F238E27FC236}">
                <a16:creationId xmlns:a16="http://schemas.microsoft.com/office/drawing/2014/main" id="{2F2759C7-F8B0-6C49-CC61-576DCDAA8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softEdge rad="292100"/>
          </a:effectLst>
        </p:spPr>
      </p:pic>
    </p:spTree>
    <p:extLst>
      <p:ext uri="{BB962C8B-B14F-4D97-AF65-F5344CB8AC3E}">
        <p14:creationId xmlns:p14="http://schemas.microsoft.com/office/powerpoint/2010/main" val="970111414"/>
      </p:ext>
    </p:extLst>
  </p:cSld>
  <p:clrMapOvr>
    <a:masterClrMapping/>
  </p:clrMapOvr>
  <p:transition>
    <p:newsflash/>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5B0E9F3-178B-B4C9-94D1-D356EE4D5D68}"/>
            </a:ext>
          </a:extLst>
        </p:cNvPr>
        <p:cNvGrpSpPr/>
        <p:nvPr/>
      </p:nvGrpSpPr>
      <p:grpSpPr>
        <a:xfrm>
          <a:off x="0" y="0"/>
          <a:ext cx="0" cy="0"/>
          <a:chOff x="0" y="0"/>
          <a:chExt cx="0" cy="0"/>
        </a:xfrm>
      </p:grpSpPr>
      <p:pic>
        <p:nvPicPr>
          <p:cNvPr id="16387" name="Picture 3" descr="C:\WINDOWS\Profiles\Tim\My Documents\NT Survey\4thtrip.gif">
            <a:extLst>
              <a:ext uri="{FF2B5EF4-FFF2-40B4-BE49-F238E27FC236}">
                <a16:creationId xmlns:a16="http://schemas.microsoft.com/office/drawing/2014/main" id="{D8F2818A-471C-AF5B-A2CA-22BDD7FD9833}"/>
              </a:ext>
            </a:extLst>
          </p:cNvPr>
          <p:cNvPicPr>
            <a:picLocks noChangeAspect="1" noChangeArrowheads="1"/>
          </p:cNvPicPr>
          <p:nvPr/>
        </p:nvPicPr>
        <p:blipFill>
          <a:blip r:embed="rId2" cstate="print"/>
          <a:srcRect/>
          <a:stretch>
            <a:fillRect/>
          </a:stretch>
        </p:blipFill>
        <p:spPr bwMode="auto">
          <a:xfrm>
            <a:off x="357158" y="357166"/>
            <a:ext cx="8096275" cy="60722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396" name="Text Box 12">
            <a:extLst>
              <a:ext uri="{FF2B5EF4-FFF2-40B4-BE49-F238E27FC236}">
                <a16:creationId xmlns:a16="http://schemas.microsoft.com/office/drawing/2014/main" id="{85997649-222F-B2A3-AC79-4C2E34FC2696}"/>
              </a:ext>
            </a:extLst>
          </p:cNvPr>
          <p:cNvSpPr txBox="1">
            <a:spLocks noChangeArrowheads="1"/>
          </p:cNvSpPr>
          <p:nvPr/>
        </p:nvSpPr>
        <p:spPr bwMode="auto">
          <a:xfrm>
            <a:off x="428596" y="785794"/>
            <a:ext cx="8358246" cy="4401205"/>
          </a:xfrm>
          <a:prstGeom prst="rect">
            <a:avLst/>
          </a:prstGeom>
          <a:ln>
            <a:headEnd/>
            <a:tailEnd/>
          </a:ln>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sz="2800" b="1" dirty="0">
                <a:latin typeface="Arial" charset="0"/>
              </a:rPr>
              <a:t>Luke probably wrote his Gospel in c.AD60 as Paul was imprisoned and then he wrote the book of Acts in AD.62 – recounting the event up until the end of Paul’s first imprisonment.</a:t>
            </a:r>
          </a:p>
          <a:p>
            <a:pPr>
              <a:spcBef>
                <a:spcPct val="50000"/>
              </a:spcBef>
              <a:defRPr/>
            </a:pPr>
            <a:r>
              <a:rPr lang="en-US" sz="2800" b="1" dirty="0">
                <a:latin typeface="Arial" charset="0"/>
              </a:rPr>
              <a:t>The Gospel of Matthew may have been written at same time as Luke (unless you don’t believe the Q theory and Matthew was written earlier).</a:t>
            </a:r>
          </a:p>
          <a:p>
            <a:pPr>
              <a:spcBef>
                <a:spcPct val="50000"/>
              </a:spcBef>
              <a:defRPr/>
            </a:pPr>
            <a:r>
              <a:rPr lang="en-US" sz="2800" b="1" dirty="0">
                <a:latin typeface="Arial" charset="0"/>
              </a:rPr>
              <a:t>Peter wrote his two epistles c.AD64 probably when Paul was in Spain.</a:t>
            </a:r>
          </a:p>
        </p:txBody>
      </p:sp>
    </p:spTree>
    <p:extLst>
      <p:ext uri="{BB962C8B-B14F-4D97-AF65-F5344CB8AC3E}">
        <p14:creationId xmlns:p14="http://schemas.microsoft.com/office/powerpoint/2010/main" val="2502548804"/>
      </p:ext>
    </p:extLst>
  </p:cSld>
  <p:clrMapOvr>
    <a:masterClrMapping/>
  </p:clrMapOvr>
  <p:transition>
    <p:newsflash/>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9AB243F-20D3-7842-2F01-3FA6513B499E}"/>
            </a:ext>
          </a:extLst>
        </p:cNvPr>
        <p:cNvGrpSpPr/>
        <p:nvPr/>
      </p:nvGrpSpPr>
      <p:grpSpPr>
        <a:xfrm>
          <a:off x="0" y="0"/>
          <a:ext cx="0" cy="0"/>
          <a:chOff x="0" y="0"/>
          <a:chExt cx="0" cy="0"/>
        </a:xfrm>
      </p:grpSpPr>
      <p:pic>
        <p:nvPicPr>
          <p:cNvPr id="2052" name="Picture 4" descr="C:\WINDOWS\Profiles\Tim\My Documents\NT Survey\bibleworld.gif">
            <a:extLst>
              <a:ext uri="{FF2B5EF4-FFF2-40B4-BE49-F238E27FC236}">
                <a16:creationId xmlns:a16="http://schemas.microsoft.com/office/drawing/2014/main" id="{C73778E4-77FF-014B-89C0-3929A43489BA}"/>
              </a:ext>
            </a:extLst>
          </p:cNvPr>
          <p:cNvPicPr>
            <a:picLocks noChangeAspect="1" noChangeArrowheads="1"/>
          </p:cNvPicPr>
          <p:nvPr/>
        </p:nvPicPr>
        <p:blipFill>
          <a:blip r:embed="rId3" cstate="print"/>
          <a:srcRect/>
          <a:stretch>
            <a:fillRect/>
          </a:stretch>
        </p:blipFill>
        <p:spPr bwMode="auto">
          <a:xfrm>
            <a:off x="762000" y="1600200"/>
            <a:ext cx="4953000" cy="4618038"/>
          </a:xfrm>
          <a:prstGeom prst="rect">
            <a:avLst/>
          </a:prstGeom>
          <a:ln>
            <a:noFill/>
          </a:ln>
          <a:effectLst>
            <a:softEdge rad="112500"/>
          </a:effectLst>
        </p:spPr>
      </p:pic>
      <p:sp>
        <p:nvSpPr>
          <p:cNvPr id="5" name="Rectangle 4">
            <a:extLst>
              <a:ext uri="{FF2B5EF4-FFF2-40B4-BE49-F238E27FC236}">
                <a16:creationId xmlns:a16="http://schemas.microsoft.com/office/drawing/2014/main" id="{9F264ED4-AB1B-2D9B-EF5E-497AA44D5597}"/>
              </a:ext>
            </a:extLst>
          </p:cNvPr>
          <p:cNvSpPr/>
          <p:nvPr/>
        </p:nvSpPr>
        <p:spPr>
          <a:xfrm>
            <a:off x="317395" y="214290"/>
            <a:ext cx="8457764" cy="1107996"/>
          </a:xfrm>
          <a:prstGeom prst="rect">
            <a:avLst/>
          </a:prstGeom>
          <a:noFill/>
        </p:spPr>
        <p:txBody>
          <a:bodyPr wrap="none">
            <a:spAutoFit/>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reflection blurRad="6350" stA="55000" endA="300" endPos="45500" dir="5400000" sy="-100000" algn="bl" rotWithShape="0"/>
                </a:effectLst>
                <a:uLnTx/>
                <a:uFillTx/>
                <a:latin typeface="Times New Roman" pitchFamily="18" charset="0"/>
                <a:ea typeface="+mn-ea"/>
                <a:cs typeface="+mn-cs"/>
              </a:rPr>
              <a:t>New Testament Survey</a:t>
            </a:r>
          </a:p>
        </p:txBody>
      </p:sp>
      <p:pic>
        <p:nvPicPr>
          <p:cNvPr id="6" name="Picture 5" descr="Jerusalem Council.jpg">
            <a:extLst>
              <a:ext uri="{FF2B5EF4-FFF2-40B4-BE49-F238E27FC236}">
                <a16:creationId xmlns:a16="http://schemas.microsoft.com/office/drawing/2014/main" id="{7177D1F2-AEEB-0DAC-EDA6-92503E8FA176}"/>
              </a:ext>
            </a:extLst>
          </p:cNvPr>
          <p:cNvPicPr>
            <a:picLocks noChangeAspect="1"/>
          </p:cNvPicPr>
          <p:nvPr/>
        </p:nvPicPr>
        <p:blipFill>
          <a:blip r:embed="rId4" cstate="print"/>
          <a:stretch>
            <a:fillRect/>
          </a:stretch>
        </p:blipFill>
        <p:spPr>
          <a:xfrm>
            <a:off x="5143504" y="2000240"/>
            <a:ext cx="3643338" cy="3814119"/>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a:extLst>
              <a:ext uri="{FF2B5EF4-FFF2-40B4-BE49-F238E27FC236}">
                <a16:creationId xmlns:a16="http://schemas.microsoft.com/office/drawing/2014/main" id="{6BB45C93-7497-C984-1AC2-0E65F991B72D}"/>
              </a:ext>
            </a:extLst>
          </p:cNvPr>
          <p:cNvSpPr txBox="1"/>
          <p:nvPr/>
        </p:nvSpPr>
        <p:spPr>
          <a:xfrm>
            <a:off x="1714500" y="5643563"/>
            <a:ext cx="7929563" cy="64611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The Spread of Christianity</a:t>
            </a:r>
            <a:endParaRPr kumimoji="0" lang="en-SG"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52373663"/>
      </p:ext>
    </p:extLst>
  </p:cSld>
  <p:clrMapOvr>
    <a:masterClrMapping/>
  </p:clrMapOvr>
  <p:transition>
    <p:newsflash/>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7" name="Picture 3" descr="C:\WINDOWS\Profiles\Tim\My Documents\My Pictures\bible01anim.gif"/>
          <p:cNvPicPr>
            <a:picLocks noChangeAspect="1" noChangeArrowheads="1" noCrop="1"/>
          </p:cNvPicPr>
          <p:nvPr/>
        </p:nvPicPr>
        <p:blipFill>
          <a:blip r:embed="rId2" cstate="print"/>
          <a:srcRect/>
          <a:stretch>
            <a:fillRect/>
          </a:stretch>
        </p:blipFill>
        <p:spPr bwMode="auto">
          <a:xfrm>
            <a:off x="6969677" y="-85531"/>
            <a:ext cx="1992598" cy="15001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Rectangle 2"/>
          <p:cNvSpPr txBox="1">
            <a:spLocks noChangeArrowheads="1"/>
          </p:cNvSpPr>
          <p:nvPr/>
        </p:nvSpPr>
        <p:spPr bwMode="auto">
          <a:xfrm>
            <a:off x="-1297756" y="1795434"/>
            <a:ext cx="7772400" cy="1143000"/>
          </a:xfrm>
          <a:prstGeom prst="rect">
            <a:avLst/>
          </a:prstGeom>
          <a:noFill/>
          <a:ln w="9525">
            <a:noFill/>
            <a:miter lim="800000"/>
            <a:headEnd/>
            <a:tailEnd/>
          </a:ln>
        </p:spPr>
        <p:txBody>
          <a:bodyPr anchor="ctr"/>
          <a:lstStyle/>
          <a:p>
            <a:pPr algn="ctr">
              <a:defRPr/>
            </a:pPr>
            <a:r>
              <a:rPr lang="en-US" sz="4400" b="1" i="1" kern="0" dirty="0" err="1">
                <a:ln w="1905"/>
                <a:solidFill>
                  <a:srgbClr val="00B0F0"/>
                </a:solidFill>
                <a:effectLst>
                  <a:innerShdw blurRad="69850" dist="43180" dir="5400000">
                    <a:srgbClr val="000000">
                      <a:alpha val="65000"/>
                    </a:srgbClr>
                  </a:innerShdw>
                </a:effectLst>
                <a:latin typeface="Arial" charset="0"/>
                <a:ea typeface="+mj-ea"/>
                <a:cs typeface="Arial" charset="0"/>
              </a:rPr>
              <a:t>i</a:t>
            </a:r>
            <a:r>
              <a:rPr lang="en-US" sz="4400" b="1" i="1" kern="0" dirty="0">
                <a:ln w="1905"/>
                <a:solidFill>
                  <a:srgbClr val="00B0F0"/>
                </a:solidFill>
                <a:effectLst>
                  <a:innerShdw blurRad="69850" dist="43180" dir="5400000">
                    <a:srgbClr val="000000">
                      <a:alpha val="65000"/>
                    </a:srgbClr>
                  </a:innerShdw>
                </a:effectLst>
                <a:latin typeface="Arial" charset="0"/>
                <a:ea typeface="+mj-ea"/>
                <a:cs typeface="Arial" charset="0"/>
              </a:rPr>
              <a:t>. The Epistles</a:t>
            </a:r>
            <a:br>
              <a:rPr lang="en-US" sz="4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Times New Roman" pitchFamily="18" charset="0"/>
              </a:rPr>
            </a:br>
            <a:endParaRPr lang="en-US" sz="4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Times New Roman" pitchFamily="18" charset="0"/>
            </a:endParaRPr>
          </a:p>
        </p:txBody>
      </p:sp>
      <p:sp>
        <p:nvSpPr>
          <p:cNvPr id="2" name="Rectangle 2">
            <a:extLst>
              <a:ext uri="{FF2B5EF4-FFF2-40B4-BE49-F238E27FC236}">
                <a16:creationId xmlns:a16="http://schemas.microsoft.com/office/drawing/2014/main" id="{156FF7EA-5A99-FD5B-6C2B-3D3E3121A3C6}"/>
              </a:ext>
            </a:extLst>
          </p:cNvPr>
          <p:cNvSpPr txBox="1">
            <a:spLocks noChangeArrowheads="1"/>
          </p:cNvSpPr>
          <p:nvPr/>
        </p:nvSpPr>
        <p:spPr bwMode="auto">
          <a:xfrm>
            <a:off x="0" y="476672"/>
            <a:ext cx="9144000" cy="1143000"/>
          </a:xfrm>
          <a:prstGeom prst="rect">
            <a:avLst/>
          </a:prstGeom>
          <a:noFill/>
          <a:ln w="9525">
            <a:noFill/>
            <a:miter lim="800000"/>
            <a:headEnd/>
            <a:tailEnd/>
          </a:ln>
        </p:spPr>
        <p:txBody>
          <a:bodyPr anchor="ctr"/>
          <a:lstStyle/>
          <a:p>
            <a:pPr algn="ctr">
              <a:defRPr/>
            </a:pPr>
            <a:r>
              <a:rPr lang="en-US" sz="4400" b="1" i="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mj-ea"/>
                <a:cs typeface="Arial" charset="0"/>
              </a:rPr>
              <a:t>LESSON 6: The </a:t>
            </a:r>
          </a:p>
          <a:p>
            <a:pPr algn="ctr">
              <a:defRPr/>
            </a:pPr>
            <a:r>
              <a:rPr lang="en-US" sz="4400" b="1" i="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mj-ea"/>
                <a:cs typeface="Arial" charset="0"/>
              </a:rPr>
              <a:t>Epistles and Revelation</a:t>
            </a:r>
            <a:br>
              <a:rPr lang="en-US" sz="4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Times New Roman" pitchFamily="18" charset="0"/>
              </a:rPr>
            </a:br>
            <a:endParaRPr lang="en-US" sz="4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Times New Roman" pitchFamily="18" charset="0"/>
            </a:endParaRPr>
          </a:p>
        </p:txBody>
      </p:sp>
      <p:pic>
        <p:nvPicPr>
          <p:cNvPr id="3" name="Picture 2" descr="A piece of paper with text&#10;&#10;AI-generated content may be incorrect.">
            <a:extLst>
              <a:ext uri="{FF2B5EF4-FFF2-40B4-BE49-F238E27FC236}">
                <a16:creationId xmlns:a16="http://schemas.microsoft.com/office/drawing/2014/main" id="{DF83E9A5-3E12-0637-4C2B-5F9620996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30" y="2420888"/>
            <a:ext cx="9144000" cy="4437112"/>
          </a:xfrm>
          <a:prstGeom prst="rect">
            <a:avLst/>
          </a:prstGeom>
        </p:spPr>
      </p:pic>
    </p:spTree>
  </p:cSld>
  <p:clrMapOvr>
    <a:masterClrMapping/>
  </p:clrMapOvr>
  <p:transition>
    <p:newsflash/>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Text Box 9"/>
          <p:cNvSpPr txBox="1">
            <a:spLocks noChangeArrowheads="1"/>
          </p:cNvSpPr>
          <p:nvPr/>
        </p:nvSpPr>
        <p:spPr bwMode="auto">
          <a:xfrm>
            <a:off x="6858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pic>
        <p:nvPicPr>
          <p:cNvPr id="6" name="Picture 5" descr="ActsChart.gif"/>
          <p:cNvPicPr>
            <a:picLocks noChangeAspect="1"/>
          </p:cNvPicPr>
          <p:nvPr/>
        </p:nvPicPr>
        <p:blipFill>
          <a:blip r:embed="rId2" cstate="print"/>
          <a:stretch>
            <a:fillRect/>
          </a:stretch>
        </p:blipFill>
        <p:spPr>
          <a:xfrm>
            <a:off x="1000099" y="928670"/>
            <a:ext cx="7293817" cy="50301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reflection blurRad="6350" stA="52000" endA="300" endPos="350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p:cNvSpPr txBox="1"/>
          <p:nvPr/>
        </p:nvSpPr>
        <p:spPr>
          <a:xfrm>
            <a:off x="357158" y="214290"/>
            <a:ext cx="4786346"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(a) Thematic Outline of Acts</a:t>
            </a:r>
            <a:endParaRPr lang="en-S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D1DF5DA-E09E-42AA-481A-98562A84C216}"/>
            </a:ext>
          </a:extLst>
        </p:cNvPr>
        <p:cNvGrpSpPr/>
        <p:nvPr/>
      </p:nvGrpSpPr>
      <p:grpSpPr>
        <a:xfrm>
          <a:off x="0" y="0"/>
          <a:ext cx="0" cy="0"/>
          <a:chOff x="0" y="0"/>
          <a:chExt cx="0" cy="0"/>
        </a:xfrm>
      </p:grpSpPr>
      <p:pic>
        <p:nvPicPr>
          <p:cNvPr id="47107" name="Picture 3" descr="C:\WINDOWS\Profiles\Tim\My Documents\My Pictures\bible01anim.gif">
            <a:extLst>
              <a:ext uri="{FF2B5EF4-FFF2-40B4-BE49-F238E27FC236}">
                <a16:creationId xmlns:a16="http://schemas.microsoft.com/office/drawing/2014/main" id="{769ADBA4-4147-6CDF-AA4C-BAE73249A926}"/>
              </a:ext>
            </a:extLst>
          </p:cNvPr>
          <p:cNvPicPr>
            <a:picLocks noChangeAspect="1" noChangeArrowheads="1" noCrop="1"/>
          </p:cNvPicPr>
          <p:nvPr/>
        </p:nvPicPr>
        <p:blipFill>
          <a:blip r:embed="rId3" cstate="print"/>
          <a:srcRect/>
          <a:stretch>
            <a:fillRect/>
          </a:stretch>
        </p:blipFill>
        <p:spPr bwMode="auto">
          <a:xfrm>
            <a:off x="6969677" y="-85531"/>
            <a:ext cx="1992598" cy="15001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8436" name="Text Box 4">
            <a:extLst>
              <a:ext uri="{FF2B5EF4-FFF2-40B4-BE49-F238E27FC236}">
                <a16:creationId xmlns:a16="http://schemas.microsoft.com/office/drawing/2014/main" id="{FD8BA98A-C9C8-D3D2-5B72-5989B6896E92}"/>
              </a:ext>
            </a:extLst>
          </p:cNvPr>
          <p:cNvSpPr txBox="1">
            <a:spLocks noChangeArrowheads="1"/>
          </p:cNvSpPr>
          <p:nvPr/>
        </p:nvSpPr>
        <p:spPr bwMode="auto">
          <a:xfrm>
            <a:off x="433246" y="1565075"/>
            <a:ext cx="8710754" cy="4708981"/>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sp3d extrusionH="57150">
              <a:bevelT w="38100" h="38100"/>
            </a:sp3d>
          </a:bodyPr>
          <a:lstStyle/>
          <a:p>
            <a:pPr>
              <a:spcBef>
                <a:spcPct val="50000"/>
              </a:spcBef>
              <a:defRPr/>
            </a:pPr>
            <a:r>
              <a:rPr lang="en-US" b="1" i="1" dirty="0">
                <a:solidFill>
                  <a:schemeClr val="bg1"/>
                </a:solidFill>
                <a:latin typeface="Arial" charset="0"/>
                <a:cs typeface="Arial" charset="0"/>
              </a:rPr>
              <a:t>Use of an __________________ (secretary) – e.g. Tertius (Romans 16:22), Silas (Silvanus)(1 Thess  1:1) , Sosthenes (1 Cor 1:1), Luke (may have scribed 1,2 Timothy, Titus).</a:t>
            </a:r>
          </a:p>
          <a:p>
            <a:pPr>
              <a:spcBef>
                <a:spcPct val="50000"/>
              </a:spcBef>
              <a:defRPr/>
            </a:pPr>
            <a:r>
              <a:rPr lang="en-US" b="1" i="1" dirty="0">
                <a:solidFill>
                  <a:schemeClr val="bg1"/>
                </a:solidFill>
                <a:latin typeface="Arial" charset="0"/>
                <a:cs typeface="Arial" charset="0"/>
              </a:rPr>
              <a:t>Style of letters</a:t>
            </a:r>
            <a:endParaRPr lang="en-US" b="1" dirty="0">
              <a:solidFill>
                <a:schemeClr val="bg1"/>
              </a:solidFill>
              <a:cs typeface="Times New Roman" pitchFamily="18" charset="0"/>
            </a:endParaRPr>
          </a:p>
          <a:p>
            <a:pPr>
              <a:spcBef>
                <a:spcPct val="50000"/>
              </a:spcBef>
              <a:defRPr/>
            </a:pPr>
            <a:r>
              <a:rPr lang="en-US" b="1" dirty="0">
                <a:solidFill>
                  <a:schemeClr val="bg1"/>
                </a:solidFill>
                <a:latin typeface="Arial" charset="0"/>
                <a:cs typeface="Arial" charset="0"/>
              </a:rPr>
              <a:t>Most of Paul's letters were “___________________.“ (That is they were written for a particular occasion/ happening).</a:t>
            </a:r>
          </a:p>
          <a:p>
            <a:pPr>
              <a:spcBef>
                <a:spcPct val="50000"/>
              </a:spcBef>
              <a:defRPr/>
            </a:pPr>
            <a:r>
              <a:rPr lang="en-US" b="1" dirty="0">
                <a:solidFill>
                  <a:schemeClr val="bg1"/>
                </a:solidFill>
                <a:latin typeface="Arial" charset="0"/>
                <a:cs typeface="Arial" charset="0"/>
              </a:rPr>
              <a:t>The form is typically (</a:t>
            </a:r>
            <a:r>
              <a:rPr lang="en-US" b="1" dirty="0" err="1">
                <a:solidFill>
                  <a:schemeClr val="bg1"/>
                </a:solidFill>
                <a:latin typeface="Arial" charset="0"/>
                <a:cs typeface="Arial" charset="0"/>
              </a:rPr>
              <a:t>i</a:t>
            </a:r>
            <a:r>
              <a:rPr lang="en-US" b="1" dirty="0">
                <a:solidFill>
                  <a:schemeClr val="bg1"/>
                </a:solidFill>
                <a:latin typeface="Arial" charset="0"/>
                <a:cs typeface="Arial" charset="0"/>
              </a:rPr>
              <a:t>) Greeting, which includes the name of the author, credentials, blessings, name of recipient; (ii) Body, which was typically responses to problems; (iii) Conclusion, which gave greetings for others in the apostolic band.</a:t>
            </a:r>
            <a:endParaRPr lang="en-US" b="1" dirty="0">
              <a:solidFill>
                <a:schemeClr val="bg1"/>
              </a:solidFill>
              <a:cs typeface="Times New Roman" pitchFamily="18" charset="0"/>
            </a:endParaRPr>
          </a:p>
        </p:txBody>
      </p:sp>
      <p:sp>
        <p:nvSpPr>
          <p:cNvPr id="18437" name="Text Box 5">
            <a:extLst>
              <a:ext uri="{FF2B5EF4-FFF2-40B4-BE49-F238E27FC236}">
                <a16:creationId xmlns:a16="http://schemas.microsoft.com/office/drawing/2014/main" id="{BE2A3444-40DA-8E52-D506-F7F11C170337}"/>
              </a:ext>
            </a:extLst>
          </p:cNvPr>
          <p:cNvSpPr txBox="1">
            <a:spLocks noChangeArrowheads="1"/>
          </p:cNvSpPr>
          <p:nvPr/>
        </p:nvSpPr>
        <p:spPr bwMode="auto">
          <a:xfrm>
            <a:off x="2267744" y="1541884"/>
            <a:ext cx="2667000" cy="519112"/>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i="1" dirty="0">
                <a:solidFill>
                  <a:srgbClr val="FF0000"/>
                </a:solidFill>
                <a:latin typeface="Arial" charset="0"/>
                <a:cs typeface="Arial" charset="0"/>
              </a:rPr>
              <a:t>AMENUENSIS</a:t>
            </a:r>
            <a:r>
              <a:rPr lang="en-US" sz="2800" b="1" dirty="0">
                <a:solidFill>
                  <a:schemeClr val="bg1"/>
                </a:solidFill>
              </a:rPr>
              <a:t> </a:t>
            </a:r>
          </a:p>
        </p:txBody>
      </p:sp>
      <p:sp>
        <p:nvSpPr>
          <p:cNvPr id="18438" name="Text Box 6">
            <a:extLst>
              <a:ext uri="{FF2B5EF4-FFF2-40B4-BE49-F238E27FC236}">
                <a16:creationId xmlns:a16="http://schemas.microsoft.com/office/drawing/2014/main" id="{350F5DBF-FFC0-4D6D-E69C-BA2E7ADCF9BC}"/>
              </a:ext>
            </a:extLst>
          </p:cNvPr>
          <p:cNvSpPr txBox="1">
            <a:spLocks noChangeArrowheads="1"/>
          </p:cNvSpPr>
          <p:nvPr/>
        </p:nvSpPr>
        <p:spPr bwMode="auto">
          <a:xfrm>
            <a:off x="4810897" y="3261617"/>
            <a:ext cx="2743200" cy="519112"/>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OCCASIONAL</a:t>
            </a:r>
          </a:p>
        </p:txBody>
      </p:sp>
      <p:sp>
        <p:nvSpPr>
          <p:cNvPr id="10" name="Rectangle 2">
            <a:extLst>
              <a:ext uri="{FF2B5EF4-FFF2-40B4-BE49-F238E27FC236}">
                <a16:creationId xmlns:a16="http://schemas.microsoft.com/office/drawing/2014/main" id="{9759B9A2-ABFC-56FD-5616-89E803FC8319}"/>
              </a:ext>
            </a:extLst>
          </p:cNvPr>
          <p:cNvSpPr txBox="1">
            <a:spLocks noChangeArrowheads="1"/>
          </p:cNvSpPr>
          <p:nvPr/>
        </p:nvSpPr>
        <p:spPr bwMode="auto">
          <a:xfrm>
            <a:off x="827584" y="500843"/>
            <a:ext cx="5783513" cy="1143000"/>
          </a:xfrm>
          <a:prstGeom prst="rect">
            <a:avLst/>
          </a:prstGeom>
          <a:noFill/>
          <a:ln w="9525">
            <a:noFill/>
            <a:miter lim="800000"/>
            <a:headEnd/>
            <a:tailEnd/>
          </a:ln>
        </p:spPr>
        <p:txBody>
          <a:bodyPr anchor="ctr"/>
          <a:lstStyle/>
          <a:p>
            <a:pPr algn="ctr">
              <a:defRPr/>
            </a:pPr>
            <a:r>
              <a:rPr lang="en-US" sz="4400" b="1" i="1" kern="0" dirty="0">
                <a:ln w="1905"/>
                <a:solidFill>
                  <a:srgbClr val="00B0F0"/>
                </a:solidFill>
                <a:effectLst>
                  <a:innerShdw blurRad="69850" dist="43180" dir="5400000">
                    <a:srgbClr val="000000">
                      <a:alpha val="65000"/>
                    </a:srgbClr>
                  </a:innerShdw>
                </a:effectLst>
                <a:latin typeface="Arial" charset="0"/>
                <a:ea typeface="+mj-ea"/>
                <a:cs typeface="Arial" charset="0"/>
              </a:rPr>
              <a:t>Writing and Content of The Epistles</a:t>
            </a:r>
            <a:br>
              <a:rPr lang="en-US" sz="4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Times New Roman" pitchFamily="18" charset="0"/>
              </a:rPr>
            </a:br>
            <a:endParaRPr lang="en-US" sz="4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Times New Roman" pitchFamily="18" charset="0"/>
            </a:endParaRPr>
          </a:p>
        </p:txBody>
      </p:sp>
    </p:spTree>
    <p:extLst>
      <p:ext uri="{BB962C8B-B14F-4D97-AF65-F5344CB8AC3E}">
        <p14:creationId xmlns:p14="http://schemas.microsoft.com/office/powerpoint/2010/main" val="1380037273"/>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43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843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7" name="Picture 3" descr="C:\WINDOWS\Profiles\Tim\My Documents\My Pictures\bible01anim.gif"/>
          <p:cNvPicPr>
            <a:picLocks noChangeAspect="1" noChangeArrowheads="1" noCrop="1"/>
          </p:cNvPicPr>
          <p:nvPr/>
        </p:nvPicPr>
        <p:blipFill>
          <a:blip r:embed="rId3" cstate="print"/>
          <a:srcRect/>
          <a:stretch>
            <a:fillRect/>
          </a:stretch>
        </p:blipFill>
        <p:spPr bwMode="auto">
          <a:xfrm>
            <a:off x="6477000" y="0"/>
            <a:ext cx="2095528" cy="15776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8439" name="Text Box 7"/>
          <p:cNvSpPr txBox="1">
            <a:spLocks noChangeArrowheads="1"/>
          </p:cNvSpPr>
          <p:nvPr/>
        </p:nvSpPr>
        <p:spPr bwMode="auto">
          <a:xfrm>
            <a:off x="723928" y="1772816"/>
            <a:ext cx="7848600" cy="3785652"/>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marL="457200" indent="-457200">
              <a:spcBef>
                <a:spcPct val="50000"/>
              </a:spcBef>
              <a:defRPr/>
            </a:pPr>
            <a:r>
              <a:rPr lang="en-US" sz="3200" b="1" dirty="0">
                <a:latin typeface="Arial" charset="0"/>
              </a:rPr>
              <a:t>Content of the letters can be divided into two basic areas….</a:t>
            </a:r>
          </a:p>
          <a:p>
            <a:pPr marL="457200" indent="-457200">
              <a:spcBef>
                <a:spcPct val="50000"/>
              </a:spcBef>
              <a:buFontTx/>
              <a:buAutoNum type="arabicPeriod"/>
              <a:defRPr/>
            </a:pPr>
            <a:r>
              <a:rPr lang="en-US" sz="3200" b="1" dirty="0">
                <a:latin typeface="Arial" charset="0"/>
              </a:rPr>
              <a:t>____________________ themes.</a:t>
            </a:r>
          </a:p>
          <a:p>
            <a:pPr>
              <a:spcBef>
                <a:spcPct val="50000"/>
              </a:spcBef>
              <a:defRPr/>
            </a:pPr>
            <a:r>
              <a:rPr lang="en-US" sz="3200" b="1" dirty="0">
                <a:latin typeface="Arial" charset="0"/>
              </a:rPr>
              <a:t>          </a:t>
            </a:r>
            <a:r>
              <a:rPr lang="en-US" sz="3200" b="1" i="1" dirty="0">
                <a:latin typeface="Arial" charset="0"/>
              </a:rPr>
              <a:t>Sometimes including prayers</a:t>
            </a:r>
            <a:r>
              <a:rPr lang="en-US" sz="3200" b="1" dirty="0">
                <a:latin typeface="Arial" charset="0"/>
              </a:rPr>
              <a:t>.</a:t>
            </a:r>
          </a:p>
          <a:p>
            <a:pPr>
              <a:spcBef>
                <a:spcPct val="50000"/>
              </a:spcBef>
              <a:defRPr/>
            </a:pPr>
            <a:r>
              <a:rPr lang="en-US" sz="3200" b="1" dirty="0">
                <a:latin typeface="Arial" charset="0"/>
              </a:rPr>
              <a:t>2. ____________________ issues facing the church.</a:t>
            </a:r>
          </a:p>
        </p:txBody>
      </p:sp>
      <p:sp>
        <p:nvSpPr>
          <p:cNvPr id="18440" name="Text Box 8"/>
          <p:cNvSpPr txBox="1">
            <a:spLocks noChangeArrowheads="1"/>
          </p:cNvSpPr>
          <p:nvPr/>
        </p:nvSpPr>
        <p:spPr bwMode="auto">
          <a:xfrm>
            <a:off x="1714500" y="2915816"/>
            <a:ext cx="3962400" cy="579438"/>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3200" b="1" dirty="0">
                <a:solidFill>
                  <a:srgbClr val="FF0000"/>
                </a:solidFill>
                <a:latin typeface="Arial" charset="0"/>
              </a:rPr>
              <a:t>THEOLOGICAL</a:t>
            </a:r>
          </a:p>
        </p:txBody>
      </p:sp>
      <p:sp>
        <p:nvSpPr>
          <p:cNvPr id="18441" name="Text Box 9"/>
          <p:cNvSpPr txBox="1">
            <a:spLocks noChangeArrowheads="1"/>
          </p:cNvSpPr>
          <p:nvPr/>
        </p:nvSpPr>
        <p:spPr bwMode="auto">
          <a:xfrm>
            <a:off x="1714500" y="4410276"/>
            <a:ext cx="4191000" cy="579438"/>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3200" b="1" dirty="0">
                <a:solidFill>
                  <a:srgbClr val="FF0000"/>
                </a:solidFill>
                <a:latin typeface="Arial" charset="0"/>
              </a:rPr>
              <a:t>PRACTICAL</a:t>
            </a:r>
          </a:p>
        </p:txBody>
      </p:sp>
      <p:sp>
        <p:nvSpPr>
          <p:cNvPr id="2" name="Rectangle 2">
            <a:extLst>
              <a:ext uri="{FF2B5EF4-FFF2-40B4-BE49-F238E27FC236}">
                <a16:creationId xmlns:a16="http://schemas.microsoft.com/office/drawing/2014/main" id="{73F0CA61-5AB9-9D57-EBD8-35DE821F00BA}"/>
              </a:ext>
            </a:extLst>
          </p:cNvPr>
          <p:cNvSpPr txBox="1">
            <a:spLocks noChangeArrowheads="1"/>
          </p:cNvSpPr>
          <p:nvPr/>
        </p:nvSpPr>
        <p:spPr bwMode="auto">
          <a:xfrm>
            <a:off x="571472" y="532242"/>
            <a:ext cx="5783513" cy="1143000"/>
          </a:xfrm>
          <a:prstGeom prst="rect">
            <a:avLst/>
          </a:prstGeom>
          <a:noFill/>
          <a:ln w="9525">
            <a:noFill/>
            <a:miter lim="800000"/>
            <a:headEnd/>
            <a:tailEnd/>
          </a:ln>
        </p:spPr>
        <p:txBody>
          <a:bodyPr anchor="ctr"/>
          <a:lstStyle/>
          <a:p>
            <a:pPr algn="ctr">
              <a:defRPr/>
            </a:pPr>
            <a:r>
              <a:rPr lang="en-US" sz="4400" b="1" i="1" kern="0" dirty="0">
                <a:ln w="1905"/>
                <a:solidFill>
                  <a:srgbClr val="00B0F0"/>
                </a:solidFill>
                <a:effectLst>
                  <a:innerShdw blurRad="69850" dist="43180" dir="5400000">
                    <a:srgbClr val="000000">
                      <a:alpha val="65000"/>
                    </a:srgbClr>
                  </a:innerShdw>
                </a:effectLst>
                <a:latin typeface="Arial" charset="0"/>
                <a:ea typeface="+mj-ea"/>
                <a:cs typeface="Arial" charset="0"/>
              </a:rPr>
              <a:t>Writing and Content of The Epistles</a:t>
            </a:r>
            <a:br>
              <a:rPr lang="en-US" sz="4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Times New Roman" pitchFamily="18" charset="0"/>
              </a:rPr>
            </a:br>
            <a:endParaRPr lang="en-US" sz="4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Times New Roman" pitchFamily="18" charset="0"/>
            </a:endParaRPr>
          </a:p>
        </p:txBody>
      </p:sp>
      <p:sp>
        <p:nvSpPr>
          <p:cNvPr id="4" name="Arrow: Right 3">
            <a:extLst>
              <a:ext uri="{FF2B5EF4-FFF2-40B4-BE49-F238E27FC236}">
                <a16:creationId xmlns:a16="http://schemas.microsoft.com/office/drawing/2014/main" id="{0DC63793-BD78-59AF-BEED-AC6187A59B53}"/>
              </a:ext>
            </a:extLst>
          </p:cNvPr>
          <p:cNvSpPr/>
          <p:nvPr/>
        </p:nvSpPr>
        <p:spPr>
          <a:xfrm>
            <a:off x="4444952" y="5568623"/>
            <a:ext cx="4064096" cy="114300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Correct Practice</a:t>
            </a:r>
            <a:endParaRPr lang="en-SG" sz="3200" dirty="0"/>
          </a:p>
        </p:txBody>
      </p:sp>
      <p:sp>
        <p:nvSpPr>
          <p:cNvPr id="3" name="Arrow: Right 2">
            <a:extLst>
              <a:ext uri="{FF2B5EF4-FFF2-40B4-BE49-F238E27FC236}">
                <a16:creationId xmlns:a16="http://schemas.microsoft.com/office/drawing/2014/main" id="{E113FDC2-C3C3-9A95-AD0A-51B4B656ECB6}"/>
              </a:ext>
            </a:extLst>
          </p:cNvPr>
          <p:cNvSpPr/>
          <p:nvPr/>
        </p:nvSpPr>
        <p:spPr>
          <a:xfrm>
            <a:off x="723928" y="5558468"/>
            <a:ext cx="4064096" cy="1143000"/>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Correct Theology</a:t>
            </a:r>
            <a:endParaRPr lang="en-SG" sz="3200" dirty="0"/>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44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844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par>
                                <p:cTn id="11" presetID="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1C19078-FD1E-F57A-E535-0F2C37209DF9}"/>
            </a:ext>
          </a:extLst>
        </p:cNvPr>
        <p:cNvGrpSpPr/>
        <p:nvPr/>
      </p:nvGrpSpPr>
      <p:grpSpPr>
        <a:xfrm>
          <a:off x="0" y="0"/>
          <a:ext cx="0" cy="0"/>
          <a:chOff x="0" y="0"/>
          <a:chExt cx="0" cy="0"/>
        </a:xfrm>
      </p:grpSpPr>
      <p:pic>
        <p:nvPicPr>
          <p:cNvPr id="47107" name="Picture 3" descr="C:\WINDOWS\Profiles\Tim\My Documents\My Pictures\bible01anim.gif">
            <a:extLst>
              <a:ext uri="{FF2B5EF4-FFF2-40B4-BE49-F238E27FC236}">
                <a16:creationId xmlns:a16="http://schemas.microsoft.com/office/drawing/2014/main" id="{BB0BF9E7-ED50-5AE8-6573-B6F20FC3B043}"/>
              </a:ext>
            </a:extLst>
          </p:cNvPr>
          <p:cNvPicPr>
            <a:picLocks noChangeAspect="1" noChangeArrowheads="1" noCrop="1"/>
          </p:cNvPicPr>
          <p:nvPr/>
        </p:nvPicPr>
        <p:blipFill>
          <a:blip r:embed="rId2" cstate="print"/>
          <a:srcRect/>
          <a:stretch>
            <a:fillRect/>
          </a:stretch>
        </p:blipFill>
        <p:spPr bwMode="auto">
          <a:xfrm>
            <a:off x="6969677" y="-85531"/>
            <a:ext cx="1992598" cy="15001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Rectangle 2">
            <a:extLst>
              <a:ext uri="{FF2B5EF4-FFF2-40B4-BE49-F238E27FC236}">
                <a16:creationId xmlns:a16="http://schemas.microsoft.com/office/drawing/2014/main" id="{EE0F11B3-2AE0-5D6D-0BC3-D695895C7536}"/>
              </a:ext>
            </a:extLst>
          </p:cNvPr>
          <p:cNvSpPr txBox="1">
            <a:spLocks noChangeArrowheads="1"/>
          </p:cNvSpPr>
          <p:nvPr/>
        </p:nvSpPr>
        <p:spPr bwMode="auto">
          <a:xfrm>
            <a:off x="-972616" y="507062"/>
            <a:ext cx="9144000" cy="1143000"/>
          </a:xfrm>
          <a:prstGeom prst="rect">
            <a:avLst/>
          </a:prstGeom>
          <a:noFill/>
          <a:ln w="9525">
            <a:noFill/>
            <a:miter lim="800000"/>
            <a:headEnd/>
            <a:tailEnd/>
          </a:ln>
        </p:spPr>
        <p:txBody>
          <a:bodyPr anchor="ctr"/>
          <a:lstStyle/>
          <a:p>
            <a:pPr algn="ctr">
              <a:defRPr/>
            </a:pPr>
            <a:r>
              <a:rPr lang="en-US" sz="4400" b="1" i="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mj-ea"/>
                <a:cs typeface="Arial" charset="0"/>
              </a:rPr>
              <a:t>Paul’s Epistle Format</a:t>
            </a:r>
            <a:br>
              <a:rPr lang="en-US" sz="4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Times New Roman" pitchFamily="18" charset="0"/>
              </a:rPr>
            </a:br>
            <a:endParaRPr lang="en-US" sz="4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Times New Roman" pitchFamily="18" charset="0"/>
            </a:endParaRPr>
          </a:p>
        </p:txBody>
      </p:sp>
      <p:pic>
        <p:nvPicPr>
          <p:cNvPr id="4" name="Picture 3" descr="A close-up of a paper&#10;&#10;AI-generated content may be incorrect.">
            <a:extLst>
              <a:ext uri="{FF2B5EF4-FFF2-40B4-BE49-F238E27FC236}">
                <a16:creationId xmlns:a16="http://schemas.microsoft.com/office/drawing/2014/main" id="{0569F815-B4AD-E0C9-2582-EFF5E6C8E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4642"/>
            <a:ext cx="9144000" cy="5443357"/>
          </a:xfrm>
          <a:prstGeom prst="rect">
            <a:avLst/>
          </a:prstGeom>
        </p:spPr>
      </p:pic>
      <p:sp>
        <p:nvSpPr>
          <p:cNvPr id="5" name="Rectangle 4">
            <a:extLst>
              <a:ext uri="{FF2B5EF4-FFF2-40B4-BE49-F238E27FC236}">
                <a16:creationId xmlns:a16="http://schemas.microsoft.com/office/drawing/2014/main" id="{F7D7925E-9D69-1249-CB67-35E6BA4036E3}"/>
              </a:ext>
            </a:extLst>
          </p:cNvPr>
          <p:cNvSpPr/>
          <p:nvPr/>
        </p:nvSpPr>
        <p:spPr>
          <a:xfrm>
            <a:off x="-151912" y="2066692"/>
            <a:ext cx="2157962"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Greeting</a:t>
            </a:r>
          </a:p>
        </p:txBody>
      </p:sp>
      <p:sp>
        <p:nvSpPr>
          <p:cNvPr id="6" name="Rectangle 5">
            <a:extLst>
              <a:ext uri="{FF2B5EF4-FFF2-40B4-BE49-F238E27FC236}">
                <a16:creationId xmlns:a16="http://schemas.microsoft.com/office/drawing/2014/main" id="{836D89D9-BCD9-119B-6E5B-9B4BB1CA6C51}"/>
              </a:ext>
            </a:extLst>
          </p:cNvPr>
          <p:cNvSpPr/>
          <p:nvPr/>
        </p:nvSpPr>
        <p:spPr>
          <a:xfrm>
            <a:off x="617240" y="4406587"/>
            <a:ext cx="1516761" cy="1446550"/>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Main </a:t>
            </a:r>
          </a:p>
          <a:p>
            <a:pPr algn="ctr"/>
            <a:r>
              <a:rPr lang="en-US" sz="4400" b="0" cap="none" spc="0" dirty="0">
                <a:ln w="0"/>
                <a:solidFill>
                  <a:schemeClr val="tx1"/>
                </a:solidFill>
                <a:effectLst>
                  <a:outerShdw blurRad="38100" dist="19050" dir="2700000" algn="tl" rotWithShape="0">
                    <a:schemeClr val="dk1">
                      <a:alpha val="40000"/>
                    </a:schemeClr>
                  </a:outerShdw>
                </a:effectLst>
              </a:rPr>
              <a:t>Body</a:t>
            </a:r>
          </a:p>
        </p:txBody>
      </p:sp>
      <p:sp>
        <p:nvSpPr>
          <p:cNvPr id="7" name="Rectangle 6">
            <a:extLst>
              <a:ext uri="{FF2B5EF4-FFF2-40B4-BE49-F238E27FC236}">
                <a16:creationId xmlns:a16="http://schemas.microsoft.com/office/drawing/2014/main" id="{D27F81CE-D325-409E-C82A-C9558B777553}"/>
              </a:ext>
            </a:extLst>
          </p:cNvPr>
          <p:cNvSpPr/>
          <p:nvPr/>
        </p:nvSpPr>
        <p:spPr>
          <a:xfrm>
            <a:off x="-119447" y="6062609"/>
            <a:ext cx="2755883"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Conclusion</a:t>
            </a:r>
          </a:p>
        </p:txBody>
      </p:sp>
      <p:cxnSp>
        <p:nvCxnSpPr>
          <p:cNvPr id="9" name="Straight Connector 8">
            <a:extLst>
              <a:ext uri="{FF2B5EF4-FFF2-40B4-BE49-F238E27FC236}">
                <a16:creationId xmlns:a16="http://schemas.microsoft.com/office/drawing/2014/main" id="{B4DFF53C-83EB-5C21-3911-F69AD95CF6BE}"/>
              </a:ext>
            </a:extLst>
          </p:cNvPr>
          <p:cNvCxnSpPr/>
          <p:nvPr/>
        </p:nvCxnSpPr>
        <p:spPr>
          <a:xfrm>
            <a:off x="617240" y="4406587"/>
            <a:ext cx="6691064" cy="0"/>
          </a:xfrm>
          <a:prstGeom prst="line">
            <a:avLst/>
          </a:prstGeom>
          <a:ln w="76200">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DE13FF-97B0-6B8E-3FF9-A557C78CDC18}"/>
              </a:ext>
            </a:extLst>
          </p:cNvPr>
          <p:cNvCxnSpPr/>
          <p:nvPr/>
        </p:nvCxnSpPr>
        <p:spPr>
          <a:xfrm>
            <a:off x="617240" y="6165304"/>
            <a:ext cx="6691064" cy="0"/>
          </a:xfrm>
          <a:prstGeom prst="line">
            <a:avLst/>
          </a:prstGeom>
          <a:ln w="76200">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1678995-711C-FFA9-2C3C-C829B4042D2F}"/>
              </a:ext>
            </a:extLst>
          </p:cNvPr>
          <p:cNvSpPr/>
          <p:nvPr/>
        </p:nvSpPr>
        <p:spPr>
          <a:xfrm>
            <a:off x="6489002" y="4550658"/>
            <a:ext cx="2634054" cy="1323439"/>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Theological</a:t>
            </a:r>
          </a:p>
          <a:p>
            <a:pPr algn="ctr"/>
            <a:r>
              <a:rPr lang="en-US" sz="4000" dirty="0">
                <a:ln w="0"/>
                <a:effectLst>
                  <a:outerShdw blurRad="38100" dist="19050" dir="2700000" algn="tl" rotWithShape="0">
                    <a:schemeClr val="dk1">
                      <a:alpha val="40000"/>
                    </a:schemeClr>
                  </a:outerShdw>
                </a:effectLst>
              </a:rPr>
              <a:t>Practical</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B483EE07-21F6-08F0-D9FB-F6FED91326B8}"/>
              </a:ext>
            </a:extLst>
          </p:cNvPr>
          <p:cNvSpPr/>
          <p:nvPr/>
        </p:nvSpPr>
        <p:spPr>
          <a:xfrm>
            <a:off x="30508" y="2812120"/>
            <a:ext cx="2127454" cy="1384995"/>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Name, Credentials, recipient</a:t>
            </a:r>
          </a:p>
        </p:txBody>
      </p:sp>
    </p:spTree>
    <p:extLst>
      <p:ext uri="{BB962C8B-B14F-4D97-AF65-F5344CB8AC3E}">
        <p14:creationId xmlns:p14="http://schemas.microsoft.com/office/powerpoint/2010/main" val="1588533186"/>
      </p:ext>
    </p:extLst>
  </p:cSld>
  <p:clrMapOvr>
    <a:masterClrMapping/>
  </p:clrMapOvr>
  <p:transition>
    <p:newsflash/>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7" name="Picture 3" descr="C:\WINDOWS\Profiles\Tim\My Documents\My Pictures\bible01anim.gif"/>
          <p:cNvPicPr>
            <a:picLocks noChangeAspect="1" noChangeArrowheads="1" noCrop="1"/>
          </p:cNvPicPr>
          <p:nvPr/>
        </p:nvPicPr>
        <p:blipFill>
          <a:blip r:embed="rId2" cstate="print"/>
          <a:srcRect/>
          <a:stretch>
            <a:fillRect/>
          </a:stretch>
        </p:blipFill>
        <p:spPr bwMode="auto">
          <a:xfrm>
            <a:off x="6946458" y="-18827"/>
            <a:ext cx="2095528" cy="15776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descr="PaulLetters.jpg"/>
          <p:cNvPicPr>
            <a:picLocks noChangeAspect="1"/>
          </p:cNvPicPr>
          <p:nvPr/>
        </p:nvPicPr>
        <p:blipFill>
          <a:blip r:embed="rId3" cstate="print"/>
          <a:stretch>
            <a:fillRect/>
          </a:stretch>
        </p:blipFill>
        <p:spPr>
          <a:xfrm>
            <a:off x="630105" y="-89446"/>
            <a:ext cx="7883790" cy="5964775"/>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Rectangle 8"/>
          <p:cNvSpPr/>
          <p:nvPr/>
        </p:nvSpPr>
        <p:spPr>
          <a:xfrm>
            <a:off x="-396552" y="186759"/>
            <a:ext cx="7883790" cy="769441"/>
          </a:xfrm>
          <a:prstGeom prst="rect">
            <a:avLst/>
          </a:prstGeom>
          <a:noFill/>
        </p:spPr>
        <p:txBody>
          <a:bodyPr wrap="square">
            <a:spAutoFit/>
          </a:bodyPr>
          <a:lstStyle/>
          <a:p>
            <a:pPr algn="ctr">
              <a:defRPr/>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Comparing Paul’s Letters</a:t>
            </a:r>
          </a:p>
        </p:txBody>
      </p:sp>
      <p:sp>
        <p:nvSpPr>
          <p:cNvPr id="2" name="Rectangle 1">
            <a:extLst>
              <a:ext uri="{FF2B5EF4-FFF2-40B4-BE49-F238E27FC236}">
                <a16:creationId xmlns:a16="http://schemas.microsoft.com/office/drawing/2014/main" id="{8895DBAD-8019-CAD5-32C6-8EBD2D20C9B2}"/>
              </a:ext>
            </a:extLst>
          </p:cNvPr>
          <p:cNvSpPr/>
          <p:nvPr/>
        </p:nvSpPr>
        <p:spPr>
          <a:xfrm>
            <a:off x="251520" y="5212521"/>
            <a:ext cx="1944216" cy="1384995"/>
          </a:xfrm>
          <a:prstGeom prst="rect">
            <a:avLst/>
          </a:prstGeom>
          <a:solidFill>
            <a:schemeClr val="tx1"/>
          </a:solidFill>
        </p:spPr>
        <p:txBody>
          <a:bodyPr wrap="square" lIns="91440" tIns="45720" rIns="91440" bIns="45720">
            <a:spAutoFit/>
          </a:bodyPr>
          <a:lstStyle/>
          <a:p>
            <a:pPr algn="ctr"/>
            <a:r>
              <a:rPr lang="en-US" sz="2800" b="0" cap="none" spc="0" dirty="0">
                <a:ln w="0"/>
                <a:solidFill>
                  <a:schemeClr val="bg1">
                    <a:lumMod val="95000"/>
                  </a:schemeClr>
                </a:solidFill>
                <a:effectLst>
                  <a:outerShdw blurRad="38100" dist="19050" dir="2700000" algn="tl" rotWithShape="0">
                    <a:schemeClr val="dk1">
                      <a:alpha val="40000"/>
                    </a:schemeClr>
                  </a:outerShdw>
                </a:effectLst>
              </a:rPr>
              <a:t>The Doctrine of Salvation</a:t>
            </a:r>
          </a:p>
        </p:txBody>
      </p:sp>
      <p:sp>
        <p:nvSpPr>
          <p:cNvPr id="3" name="Rectangle 2">
            <a:extLst>
              <a:ext uri="{FF2B5EF4-FFF2-40B4-BE49-F238E27FC236}">
                <a16:creationId xmlns:a16="http://schemas.microsoft.com/office/drawing/2014/main" id="{91ADC1A1-6BCA-0DAC-5CA5-88EEAEF234F9}"/>
              </a:ext>
            </a:extLst>
          </p:cNvPr>
          <p:cNvSpPr/>
          <p:nvPr/>
        </p:nvSpPr>
        <p:spPr>
          <a:xfrm>
            <a:off x="2250285" y="5212522"/>
            <a:ext cx="1944216" cy="1384995"/>
          </a:xfrm>
          <a:prstGeom prst="rect">
            <a:avLst/>
          </a:prstGeom>
          <a:solidFill>
            <a:schemeClr val="tx1"/>
          </a:solidFill>
        </p:spPr>
        <p:txBody>
          <a:bodyPr wrap="square" lIns="91440" tIns="45720" rIns="91440" bIns="45720">
            <a:spAutoFit/>
          </a:bodyPr>
          <a:lstStyle/>
          <a:p>
            <a:pPr algn="ctr"/>
            <a:r>
              <a:rPr lang="en-US" sz="2800" b="0" cap="none" spc="0" dirty="0">
                <a:ln w="0"/>
                <a:solidFill>
                  <a:schemeClr val="bg1">
                    <a:lumMod val="95000"/>
                  </a:schemeClr>
                </a:solidFill>
                <a:effectLst>
                  <a:outerShdw blurRad="38100" dist="19050" dir="2700000" algn="tl" rotWithShape="0">
                    <a:schemeClr val="dk1">
                      <a:alpha val="40000"/>
                    </a:schemeClr>
                  </a:outerShdw>
                </a:effectLst>
              </a:rPr>
              <a:t>The Doctrine of Christ</a:t>
            </a:r>
          </a:p>
        </p:txBody>
      </p:sp>
      <p:sp>
        <p:nvSpPr>
          <p:cNvPr id="4" name="Rectangle 3">
            <a:extLst>
              <a:ext uri="{FF2B5EF4-FFF2-40B4-BE49-F238E27FC236}">
                <a16:creationId xmlns:a16="http://schemas.microsoft.com/office/drawing/2014/main" id="{B49F1149-24CC-780A-D8DE-BF873FE7FEA3}"/>
              </a:ext>
            </a:extLst>
          </p:cNvPr>
          <p:cNvSpPr/>
          <p:nvPr/>
        </p:nvSpPr>
        <p:spPr>
          <a:xfrm>
            <a:off x="4249050" y="5227925"/>
            <a:ext cx="1944216" cy="1384995"/>
          </a:xfrm>
          <a:prstGeom prst="rect">
            <a:avLst/>
          </a:prstGeom>
          <a:solidFill>
            <a:schemeClr val="tx1"/>
          </a:solidFill>
        </p:spPr>
        <p:txBody>
          <a:bodyPr wrap="square" lIns="91440" tIns="45720" rIns="91440" bIns="45720">
            <a:spAutoFit/>
          </a:bodyPr>
          <a:lstStyle/>
          <a:p>
            <a:pPr algn="ctr"/>
            <a:r>
              <a:rPr lang="en-US" sz="2800" b="0" cap="none" spc="0" dirty="0">
                <a:ln w="0"/>
                <a:solidFill>
                  <a:schemeClr val="bg1">
                    <a:lumMod val="95000"/>
                  </a:schemeClr>
                </a:solidFill>
                <a:effectLst>
                  <a:outerShdw blurRad="38100" dist="19050" dir="2700000" algn="tl" rotWithShape="0">
                    <a:schemeClr val="dk1">
                      <a:alpha val="40000"/>
                    </a:schemeClr>
                  </a:outerShdw>
                </a:effectLst>
              </a:rPr>
              <a:t>The Doctrine of End Times</a:t>
            </a:r>
          </a:p>
        </p:txBody>
      </p:sp>
      <p:sp>
        <p:nvSpPr>
          <p:cNvPr id="5" name="Rectangle 4">
            <a:extLst>
              <a:ext uri="{FF2B5EF4-FFF2-40B4-BE49-F238E27FC236}">
                <a16:creationId xmlns:a16="http://schemas.microsoft.com/office/drawing/2014/main" id="{5619D994-C87F-1309-AB91-A73C9E893ED7}"/>
              </a:ext>
            </a:extLst>
          </p:cNvPr>
          <p:cNvSpPr/>
          <p:nvPr/>
        </p:nvSpPr>
        <p:spPr>
          <a:xfrm>
            <a:off x="6282047" y="5227924"/>
            <a:ext cx="1944216" cy="1384995"/>
          </a:xfrm>
          <a:prstGeom prst="rect">
            <a:avLst/>
          </a:prstGeom>
          <a:solidFill>
            <a:schemeClr val="tx1"/>
          </a:solidFill>
        </p:spPr>
        <p:txBody>
          <a:bodyPr wrap="square" lIns="91440" tIns="45720" rIns="91440" bIns="45720">
            <a:spAutoFit/>
          </a:bodyPr>
          <a:lstStyle/>
          <a:p>
            <a:pPr algn="ctr"/>
            <a:r>
              <a:rPr lang="en-US" sz="2800" b="0" cap="none" spc="0" dirty="0">
                <a:ln w="0"/>
                <a:solidFill>
                  <a:schemeClr val="bg1">
                    <a:lumMod val="95000"/>
                  </a:schemeClr>
                </a:solidFill>
                <a:effectLst>
                  <a:outerShdw blurRad="38100" dist="19050" dir="2700000" algn="tl" rotWithShape="0">
                    <a:schemeClr val="dk1">
                      <a:alpha val="40000"/>
                    </a:schemeClr>
                  </a:outerShdw>
                </a:effectLst>
              </a:rPr>
              <a:t>The Doctrine of The Church</a:t>
            </a:r>
          </a:p>
        </p:txBody>
      </p:sp>
    </p:spTree>
  </p:cSld>
  <p:clrMapOvr>
    <a:masterClrMapping/>
  </p:clrMapOvr>
  <p:transition>
    <p:newsflash/>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533400" y="1524000"/>
            <a:ext cx="8229600" cy="48387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dirty="0">
                <a:solidFill>
                  <a:schemeClr val="bg1"/>
                </a:solidFill>
                <a:latin typeface="Arial" charset="0"/>
                <a:cs typeface="Arial" charset="0"/>
              </a:rPr>
              <a:t>A. </a:t>
            </a:r>
            <a:r>
              <a:rPr lang="en-US" b="1" dirty="0">
                <a:solidFill>
                  <a:schemeClr val="bg1"/>
                </a:solidFill>
                <a:latin typeface="Arial" charset="0"/>
                <a:cs typeface="Arial" charset="0"/>
              </a:rPr>
              <a:t>Hebrews</a:t>
            </a:r>
            <a:r>
              <a:rPr lang="en-US" dirty="0">
                <a:solidFill>
                  <a:schemeClr val="bg1"/>
                </a:solidFill>
                <a:latin typeface="Arial" charset="0"/>
                <a:cs typeface="Arial" charset="0"/>
              </a:rPr>
              <a:t>. This is a theology of the _________ Testament in the light of the person and ministry of Christ.</a:t>
            </a:r>
            <a:endParaRPr lang="en-US" dirty="0">
              <a:solidFill>
                <a:schemeClr val="bg1"/>
              </a:solidFill>
              <a:cs typeface="Times New Roman" pitchFamily="18" charset="0"/>
            </a:endParaRPr>
          </a:p>
          <a:p>
            <a:pPr>
              <a:spcBef>
                <a:spcPct val="50000"/>
              </a:spcBef>
              <a:defRPr/>
            </a:pPr>
            <a:r>
              <a:rPr lang="en-US" dirty="0">
                <a:solidFill>
                  <a:schemeClr val="bg1"/>
                </a:solidFill>
                <a:latin typeface="Arial" charset="0"/>
                <a:cs typeface="Arial" charset="0"/>
              </a:rPr>
              <a:t>B. </a:t>
            </a:r>
            <a:r>
              <a:rPr lang="en-US" b="1" dirty="0">
                <a:solidFill>
                  <a:schemeClr val="bg1"/>
                </a:solidFill>
                <a:latin typeface="Arial" charset="0"/>
                <a:cs typeface="Arial" charset="0"/>
              </a:rPr>
              <a:t>James</a:t>
            </a:r>
            <a:r>
              <a:rPr lang="en-US" dirty="0">
                <a:solidFill>
                  <a:schemeClr val="bg1"/>
                </a:solidFill>
                <a:latin typeface="Arial" charset="0"/>
                <a:cs typeface="Arial" charset="0"/>
              </a:rPr>
              <a:t>. To a primarily ____________ audience. James provides practical instruction on godly living.</a:t>
            </a:r>
            <a:endParaRPr lang="en-US" dirty="0">
              <a:solidFill>
                <a:schemeClr val="bg1"/>
              </a:solidFill>
              <a:cs typeface="Times New Roman" pitchFamily="18" charset="0"/>
            </a:endParaRPr>
          </a:p>
          <a:p>
            <a:pPr>
              <a:spcBef>
                <a:spcPct val="50000"/>
              </a:spcBef>
              <a:defRPr/>
            </a:pPr>
            <a:r>
              <a:rPr lang="en-US" dirty="0">
                <a:solidFill>
                  <a:schemeClr val="bg1"/>
                </a:solidFill>
                <a:latin typeface="Arial" charset="0"/>
                <a:cs typeface="Arial" charset="0"/>
              </a:rPr>
              <a:t>C. </a:t>
            </a:r>
            <a:r>
              <a:rPr lang="en-US" b="1" dirty="0">
                <a:solidFill>
                  <a:schemeClr val="bg1"/>
                </a:solidFill>
                <a:latin typeface="Arial" charset="0"/>
                <a:cs typeface="Arial" charset="0"/>
              </a:rPr>
              <a:t>1 and 2 Peter</a:t>
            </a:r>
            <a:r>
              <a:rPr lang="en-US" dirty="0">
                <a:solidFill>
                  <a:schemeClr val="bg1"/>
                </a:solidFill>
                <a:latin typeface="Arial" charset="0"/>
                <a:cs typeface="Arial" charset="0"/>
              </a:rPr>
              <a:t>. To Churches under ________________. Practical instruction on unity during opposition. Explains the role of Satan in their persecution.</a:t>
            </a:r>
            <a:endParaRPr lang="en-US" dirty="0">
              <a:solidFill>
                <a:schemeClr val="bg1"/>
              </a:solidFill>
              <a:cs typeface="Times New Roman" pitchFamily="18" charset="0"/>
            </a:endParaRPr>
          </a:p>
          <a:p>
            <a:pPr>
              <a:spcBef>
                <a:spcPct val="50000"/>
              </a:spcBef>
              <a:defRPr/>
            </a:pPr>
            <a:r>
              <a:rPr lang="en-US" dirty="0">
                <a:solidFill>
                  <a:schemeClr val="bg1"/>
                </a:solidFill>
                <a:latin typeface="Arial" charset="0"/>
                <a:cs typeface="Arial" charset="0"/>
              </a:rPr>
              <a:t>D. </a:t>
            </a:r>
            <a:r>
              <a:rPr lang="en-US" b="1" dirty="0">
                <a:solidFill>
                  <a:schemeClr val="bg1"/>
                </a:solidFill>
                <a:latin typeface="Arial" charset="0"/>
                <a:cs typeface="Arial" charset="0"/>
              </a:rPr>
              <a:t>1,2,3 John and Jude</a:t>
            </a:r>
            <a:r>
              <a:rPr lang="en-US" dirty="0">
                <a:solidFill>
                  <a:schemeClr val="bg1"/>
                </a:solidFill>
                <a:latin typeface="Arial" charset="0"/>
                <a:cs typeface="Arial" charset="0"/>
              </a:rPr>
              <a:t>. Written primarily to a _________ church. The doctrine of Christ's humanity are taught and the call to moral purity and love are emphasized.</a:t>
            </a:r>
            <a:endParaRPr lang="en-US" dirty="0">
              <a:solidFill>
                <a:schemeClr val="bg1"/>
              </a:solidFill>
              <a:cs typeface="Times New Roman" pitchFamily="18" charset="0"/>
            </a:endParaRPr>
          </a:p>
          <a:p>
            <a:pPr>
              <a:spcBef>
                <a:spcPct val="50000"/>
              </a:spcBef>
              <a:defRPr/>
            </a:pPr>
            <a:endParaRPr lang="en-US" dirty="0"/>
          </a:p>
        </p:txBody>
      </p:sp>
      <p:sp>
        <p:nvSpPr>
          <p:cNvPr id="19460" name="Text Box 4"/>
          <p:cNvSpPr txBox="1">
            <a:spLocks noChangeArrowheads="1"/>
          </p:cNvSpPr>
          <p:nvPr/>
        </p:nvSpPr>
        <p:spPr bwMode="auto">
          <a:xfrm>
            <a:off x="5929313" y="1500188"/>
            <a:ext cx="1219200" cy="519112"/>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OLD</a:t>
            </a:r>
          </a:p>
        </p:txBody>
      </p:sp>
      <p:sp>
        <p:nvSpPr>
          <p:cNvPr id="19461" name="Text Box 5"/>
          <p:cNvSpPr txBox="1">
            <a:spLocks noChangeArrowheads="1"/>
          </p:cNvSpPr>
          <p:nvPr/>
        </p:nvSpPr>
        <p:spPr bwMode="auto">
          <a:xfrm>
            <a:off x="4191000" y="2362200"/>
            <a:ext cx="18288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JEWISH</a:t>
            </a:r>
          </a:p>
        </p:txBody>
      </p:sp>
      <p:sp>
        <p:nvSpPr>
          <p:cNvPr id="19462" name="Text Box 6"/>
          <p:cNvSpPr txBox="1">
            <a:spLocks noChangeArrowheads="1"/>
          </p:cNvSpPr>
          <p:nvPr/>
        </p:nvSpPr>
        <p:spPr bwMode="auto">
          <a:xfrm>
            <a:off x="5715000" y="3276600"/>
            <a:ext cx="28194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PERSECUTION</a:t>
            </a:r>
          </a:p>
        </p:txBody>
      </p:sp>
      <p:sp>
        <p:nvSpPr>
          <p:cNvPr id="19463" name="Text Box 7"/>
          <p:cNvSpPr txBox="1">
            <a:spLocks noChangeArrowheads="1"/>
          </p:cNvSpPr>
          <p:nvPr/>
        </p:nvSpPr>
        <p:spPr bwMode="auto">
          <a:xfrm>
            <a:off x="7000875" y="4572000"/>
            <a:ext cx="18288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GENTILE</a:t>
            </a:r>
          </a:p>
        </p:txBody>
      </p:sp>
      <p:sp>
        <p:nvSpPr>
          <p:cNvPr id="8" name="Rectangle 2"/>
          <p:cNvSpPr txBox="1">
            <a:spLocks noChangeArrowheads="1"/>
          </p:cNvSpPr>
          <p:nvPr/>
        </p:nvSpPr>
        <p:spPr bwMode="auto">
          <a:xfrm>
            <a:off x="685800" y="228600"/>
            <a:ext cx="7772400" cy="1143000"/>
          </a:xfrm>
          <a:prstGeom prst="rect">
            <a:avLst/>
          </a:prstGeom>
          <a:noFill/>
          <a:ln w="9525">
            <a:noFill/>
            <a:miter lim="800000"/>
            <a:headEnd/>
            <a:tailEnd/>
          </a:ln>
        </p:spPr>
        <p:txBody>
          <a:bodyPr anchor="ctr"/>
          <a:lstStyle/>
          <a:p>
            <a:pPr algn="ctr">
              <a:defRPr/>
            </a:pPr>
            <a:r>
              <a:rPr lang="en-US" sz="4400" b="1" i="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mj-ea"/>
                <a:cs typeface="Arial" charset="0"/>
              </a:rPr>
              <a:t>ii. Comments on Hebrews and the General Epistles</a:t>
            </a:r>
            <a:r>
              <a:rPr lang="en-US" sz="4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rPr>
              <a:t> </a:t>
            </a:r>
          </a:p>
        </p:txBody>
      </p:sp>
      <p:pic>
        <p:nvPicPr>
          <p:cNvPr id="9" name="Picture 8" descr="Hebrews.gif"/>
          <p:cNvPicPr>
            <a:picLocks noChangeAspect="1"/>
          </p:cNvPicPr>
          <p:nvPr/>
        </p:nvPicPr>
        <p:blipFill>
          <a:blip r:embed="rId3" cstate="print"/>
          <a:stretch>
            <a:fillRect/>
          </a:stretch>
        </p:blipFill>
        <p:spPr>
          <a:xfrm>
            <a:off x="500034" y="857232"/>
            <a:ext cx="8143932" cy="5429288"/>
          </a:xfrm>
          <a:prstGeom prst="rect">
            <a:avLst/>
          </a:prstGeom>
          <a:scene3d>
            <a:camera prst="orthographicFront"/>
            <a:lightRig rig="threePt" dir="t"/>
          </a:scene3d>
          <a:sp3d>
            <a:bevelT/>
          </a:sp3d>
        </p:spPr>
      </p:pic>
      <p:pic>
        <p:nvPicPr>
          <p:cNvPr id="10" name="Picture 9" descr="1_Peter.jpg"/>
          <p:cNvPicPr>
            <a:picLocks noChangeAspect="1"/>
          </p:cNvPicPr>
          <p:nvPr/>
        </p:nvPicPr>
        <p:blipFill>
          <a:blip r:embed="rId4" cstate="print"/>
          <a:stretch>
            <a:fillRect/>
          </a:stretch>
        </p:blipFill>
        <p:spPr>
          <a:xfrm>
            <a:off x="500034" y="785794"/>
            <a:ext cx="8143932" cy="5547399"/>
          </a:xfrm>
          <a:prstGeom prst="rect">
            <a:avLst/>
          </a:prstGeom>
          <a:scene3d>
            <a:camera prst="orthographicFront"/>
            <a:lightRig rig="threePt" dir="t"/>
          </a:scene3d>
          <a:sp3d>
            <a:bevelT/>
          </a:sp3d>
        </p:spPr>
      </p:pic>
      <p:pic>
        <p:nvPicPr>
          <p:cNvPr id="11" name="Picture 10" descr="PeterOutlines.gif"/>
          <p:cNvPicPr>
            <a:picLocks noChangeAspect="1"/>
          </p:cNvPicPr>
          <p:nvPr/>
        </p:nvPicPr>
        <p:blipFill>
          <a:blip r:embed="rId5" cstate="print"/>
          <a:stretch>
            <a:fillRect/>
          </a:stretch>
        </p:blipFill>
        <p:spPr>
          <a:xfrm>
            <a:off x="500034" y="785794"/>
            <a:ext cx="8143932" cy="5243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12" name="Picture 11" descr="JohnOutlines.gif"/>
          <p:cNvPicPr>
            <a:picLocks noChangeAspect="1"/>
          </p:cNvPicPr>
          <p:nvPr/>
        </p:nvPicPr>
        <p:blipFill>
          <a:blip r:embed="rId6" cstate="print"/>
          <a:stretch>
            <a:fillRect/>
          </a:stretch>
        </p:blipFill>
        <p:spPr>
          <a:xfrm>
            <a:off x="500034" y="785794"/>
            <a:ext cx="8143932" cy="5243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13" name="Picture 12" descr="JudeOutline.gif"/>
          <p:cNvPicPr>
            <a:picLocks noChangeAspect="1"/>
          </p:cNvPicPr>
          <p:nvPr/>
        </p:nvPicPr>
        <p:blipFill>
          <a:blip r:embed="rId7" cstate="print"/>
          <a:stretch>
            <a:fillRect/>
          </a:stretch>
        </p:blipFill>
        <p:spPr>
          <a:xfrm>
            <a:off x="450529" y="785794"/>
            <a:ext cx="8193437" cy="52739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46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nodeType="clickEffect">
                                  <p:stCondLst>
                                    <p:cond delay="0"/>
                                  </p:stCondLst>
                                  <p:childTnLst>
                                    <p:anim calcmode="lin" valueType="num">
                                      <p:cBhvr additive="base">
                                        <p:cTn id="16" dur="500"/>
                                        <p:tgtEl>
                                          <p:spTgt spid="9"/>
                                        </p:tgtEl>
                                        <p:attrNameLst>
                                          <p:attrName>ppt_x</p:attrName>
                                        </p:attrNameLst>
                                      </p:cBhvr>
                                      <p:tavLst>
                                        <p:tav tm="0">
                                          <p:val>
                                            <p:strVal val="ppt_x"/>
                                          </p:val>
                                        </p:tav>
                                        <p:tav tm="100000">
                                          <p:val>
                                            <p:strVal val="ppt_x"/>
                                          </p:val>
                                        </p:tav>
                                      </p:tavLst>
                                    </p:anim>
                                    <p:anim calcmode="lin" valueType="num">
                                      <p:cBhvr additive="base">
                                        <p:cTn id="17" dur="500"/>
                                        <p:tgtEl>
                                          <p:spTgt spid="9"/>
                                        </p:tgtEl>
                                        <p:attrNameLst>
                                          <p:attrName>ppt_y</p:attrName>
                                        </p:attrNameLst>
                                      </p:cBhvr>
                                      <p:tavLst>
                                        <p:tav tm="0">
                                          <p:val>
                                            <p:strVal val="ppt_y"/>
                                          </p:val>
                                        </p:tav>
                                        <p:tav tm="100000">
                                          <p:val>
                                            <p:strVal val="1+ppt_h/2"/>
                                          </p:val>
                                        </p:tav>
                                      </p:tavLst>
                                    </p:anim>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946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typ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946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typ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nodeType="clickEffect">
                                  <p:stCondLst>
                                    <p:cond delay="0"/>
                                  </p:stCondLst>
                                  <p:childTnLst>
                                    <p:anim calcmode="lin" valueType="num">
                                      <p:cBhvr additive="base">
                                        <p:cTn id="36" dur="500"/>
                                        <p:tgtEl>
                                          <p:spTgt spid="10"/>
                                        </p:tgtEl>
                                        <p:attrNameLst>
                                          <p:attrName>ppt_x</p:attrName>
                                        </p:attrNameLst>
                                      </p:cBhvr>
                                      <p:tavLst>
                                        <p:tav tm="0">
                                          <p:val>
                                            <p:strVal val="ppt_x"/>
                                          </p:val>
                                        </p:tav>
                                        <p:tav tm="100000">
                                          <p:val>
                                            <p:strVal val="ppt_x"/>
                                          </p:val>
                                        </p:tav>
                                      </p:tavLst>
                                    </p:anim>
                                    <p:anim calcmode="lin" valueType="num">
                                      <p:cBhvr additive="base">
                                        <p:cTn id="37" dur="500"/>
                                        <p:tgtEl>
                                          <p:spTgt spid="10"/>
                                        </p:tgtEl>
                                        <p:attrNameLst>
                                          <p:attrName>ppt_y</p:attrName>
                                        </p:attrNameLst>
                                      </p:cBhvr>
                                      <p:tavLst>
                                        <p:tav tm="0">
                                          <p:val>
                                            <p:strVal val="ppt_y"/>
                                          </p:val>
                                        </p:tav>
                                        <p:tav tm="100000">
                                          <p:val>
                                            <p:strVal val="1+ppt_h/2"/>
                                          </p:val>
                                        </p:tav>
                                      </p:tavLst>
                                    </p:anim>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800" decel="100000"/>
                                        <p:tgtEl>
                                          <p:spTgt spid="11"/>
                                        </p:tgtEl>
                                      </p:cBhvr>
                                    </p:animEffect>
                                    <p:anim calcmode="lin" valueType="num">
                                      <p:cBhvr>
                                        <p:cTn id="44" dur="800" decel="100000" fill="hold"/>
                                        <p:tgtEl>
                                          <p:spTgt spid="11"/>
                                        </p:tgtEl>
                                        <p:attrNameLst>
                                          <p:attrName>style.rotation</p:attrName>
                                        </p:attrNameLst>
                                      </p:cBhvr>
                                      <p:tavLst>
                                        <p:tav tm="0">
                                          <p:val>
                                            <p:fltVal val="-90"/>
                                          </p:val>
                                        </p:tav>
                                        <p:tav tm="100000">
                                          <p:val>
                                            <p:fltVal val="0"/>
                                          </p:val>
                                        </p:tav>
                                      </p:tavLst>
                                    </p:anim>
                                    <p:anim calcmode="lin" valueType="num">
                                      <p:cBhvr>
                                        <p:cTn id="45" dur="800" decel="100000" fill="hold"/>
                                        <p:tgtEl>
                                          <p:spTgt spid="11"/>
                                        </p:tgtEl>
                                        <p:attrNameLst>
                                          <p:attrName>ppt_x</p:attrName>
                                        </p:attrNameLst>
                                      </p:cBhvr>
                                      <p:tavLst>
                                        <p:tav tm="0">
                                          <p:val>
                                            <p:strVal val="#ppt_x+0.4"/>
                                          </p:val>
                                        </p:tav>
                                        <p:tav tm="100000">
                                          <p:val>
                                            <p:strVal val="#ppt_x-0.05"/>
                                          </p:val>
                                        </p:tav>
                                      </p:tavLst>
                                    </p:anim>
                                    <p:anim calcmode="lin" valueType="num">
                                      <p:cBhvr>
                                        <p:cTn id="46" dur="800" decel="100000" fill="hold"/>
                                        <p:tgtEl>
                                          <p:spTgt spid="11"/>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xit" presetSubtype="4" fill="hold" nodeType="clickEffect">
                                  <p:stCondLst>
                                    <p:cond delay="0"/>
                                  </p:stCondLst>
                                  <p:childTnLst>
                                    <p:anim calcmode="lin" valueType="num">
                                      <p:cBhvr additive="base">
                                        <p:cTn id="52" dur="500"/>
                                        <p:tgtEl>
                                          <p:spTgt spid="11"/>
                                        </p:tgtEl>
                                        <p:attrNameLst>
                                          <p:attrName>ppt_x</p:attrName>
                                        </p:attrNameLst>
                                      </p:cBhvr>
                                      <p:tavLst>
                                        <p:tav tm="0">
                                          <p:val>
                                            <p:strVal val="ppt_x"/>
                                          </p:val>
                                        </p:tav>
                                        <p:tav tm="100000">
                                          <p:val>
                                            <p:strVal val="ppt_x"/>
                                          </p:val>
                                        </p:tav>
                                      </p:tavLst>
                                    </p:anim>
                                    <p:anim calcmode="lin" valueType="num">
                                      <p:cBhvr additive="base">
                                        <p:cTn id="53" dur="500"/>
                                        <p:tgtEl>
                                          <p:spTgt spid="11"/>
                                        </p:tgtEl>
                                        <p:attrNameLst>
                                          <p:attrName>ppt_y</p:attrName>
                                        </p:attrNameLst>
                                      </p:cBhvr>
                                      <p:tavLst>
                                        <p:tav tm="0">
                                          <p:val>
                                            <p:strVal val="ppt_y"/>
                                          </p:val>
                                        </p:tav>
                                        <p:tav tm="100000">
                                          <p:val>
                                            <p:strVal val="1+ppt_h/2"/>
                                          </p:val>
                                        </p:tav>
                                      </p:tavLst>
                                    </p:anim>
                                    <p:set>
                                      <p:cBhvr>
                                        <p:cTn id="54" dur="1" fill="hold">
                                          <p:stCondLst>
                                            <p:cond delay="499"/>
                                          </p:stCondLst>
                                        </p:cTn>
                                        <p:tgtEl>
                                          <p:spTgt spid="11"/>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499"/>
                                          </p:stCondLst>
                                        </p:cTn>
                                        <p:tgtEl>
                                          <p:spTgt spid="1946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type.wav"/>
                                        </p:tgtEl>
                                      </p:cMediaNode>
                                    </p:audio>
                                  </p:subTnLst>
                                </p:cTn>
                              </p:par>
                            </p:childTnLst>
                          </p:cTn>
                        </p:par>
                      </p:childTnLst>
                    </p:cTn>
                  </p:par>
                  <p:par>
                    <p:cTn id="59" fill="hold" nodeType="clickPar">
                      <p:stCondLst>
                        <p:cond delay="indefinite"/>
                      </p:stCondLst>
                      <p:childTnLst>
                        <p:par>
                          <p:cTn id="60" fill="hold" nodeType="withGroup">
                            <p:stCondLst>
                              <p:cond delay="0"/>
                            </p:stCondLst>
                            <p:childTnLst>
                              <p:par>
                                <p:cTn id="61" presetID="30"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800" decel="100000"/>
                                        <p:tgtEl>
                                          <p:spTgt spid="12"/>
                                        </p:tgtEl>
                                      </p:cBhvr>
                                    </p:animEffect>
                                    <p:anim calcmode="lin" valueType="num">
                                      <p:cBhvr>
                                        <p:cTn id="64" dur="800" decel="100000" fill="hold"/>
                                        <p:tgtEl>
                                          <p:spTgt spid="12"/>
                                        </p:tgtEl>
                                        <p:attrNameLst>
                                          <p:attrName>style.rotation</p:attrName>
                                        </p:attrNameLst>
                                      </p:cBhvr>
                                      <p:tavLst>
                                        <p:tav tm="0">
                                          <p:val>
                                            <p:fltVal val="-90"/>
                                          </p:val>
                                        </p:tav>
                                        <p:tav tm="100000">
                                          <p:val>
                                            <p:fltVal val="0"/>
                                          </p:val>
                                        </p:tav>
                                      </p:tavLst>
                                    </p:anim>
                                    <p:anim calcmode="lin" valueType="num">
                                      <p:cBhvr>
                                        <p:cTn id="65" dur="800" decel="100000" fill="hold"/>
                                        <p:tgtEl>
                                          <p:spTgt spid="12"/>
                                        </p:tgtEl>
                                        <p:attrNameLst>
                                          <p:attrName>ppt_x</p:attrName>
                                        </p:attrNameLst>
                                      </p:cBhvr>
                                      <p:tavLst>
                                        <p:tav tm="0">
                                          <p:val>
                                            <p:strVal val="#ppt_x+0.4"/>
                                          </p:val>
                                        </p:tav>
                                        <p:tav tm="100000">
                                          <p:val>
                                            <p:strVal val="#ppt_x-0.05"/>
                                          </p:val>
                                        </p:tav>
                                      </p:tavLst>
                                    </p:anim>
                                    <p:anim calcmode="lin" valueType="num">
                                      <p:cBhvr>
                                        <p:cTn id="66" dur="800" decel="100000" fill="hold"/>
                                        <p:tgtEl>
                                          <p:spTgt spid="12"/>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fill="hold" nodeType="clickEffect">
                                  <p:stCondLst>
                                    <p:cond delay="0"/>
                                  </p:stCondLst>
                                  <p:childTnLst>
                                    <p:anim calcmode="lin" valueType="num">
                                      <p:cBhvr additive="base">
                                        <p:cTn id="72" dur="500"/>
                                        <p:tgtEl>
                                          <p:spTgt spid="12"/>
                                        </p:tgtEl>
                                        <p:attrNameLst>
                                          <p:attrName>ppt_x</p:attrName>
                                        </p:attrNameLst>
                                      </p:cBhvr>
                                      <p:tavLst>
                                        <p:tav tm="0">
                                          <p:val>
                                            <p:strVal val="ppt_x"/>
                                          </p:val>
                                        </p:tav>
                                        <p:tav tm="100000">
                                          <p:val>
                                            <p:strVal val="ppt_x"/>
                                          </p:val>
                                        </p:tav>
                                      </p:tavLst>
                                    </p:anim>
                                    <p:anim calcmode="lin" valueType="num">
                                      <p:cBhvr additive="base">
                                        <p:cTn id="73" dur="500"/>
                                        <p:tgtEl>
                                          <p:spTgt spid="12"/>
                                        </p:tgtEl>
                                        <p:attrNameLst>
                                          <p:attrName>ppt_y</p:attrName>
                                        </p:attrNameLst>
                                      </p:cBhvr>
                                      <p:tavLst>
                                        <p:tav tm="0">
                                          <p:val>
                                            <p:strVal val="ppt_y"/>
                                          </p:val>
                                        </p:tav>
                                        <p:tav tm="100000">
                                          <p:val>
                                            <p:strVal val="1+ppt_h/2"/>
                                          </p:val>
                                        </p:tav>
                                      </p:tavLst>
                                    </p:anim>
                                    <p:set>
                                      <p:cBhvr>
                                        <p:cTn id="74" dur="1" fill="hold">
                                          <p:stCondLst>
                                            <p:cond delay="499"/>
                                          </p:stCondLst>
                                        </p:cTn>
                                        <p:tgtEl>
                                          <p:spTgt spid="12"/>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30" presetClass="entr" presetSubtype="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800" decel="100000"/>
                                        <p:tgtEl>
                                          <p:spTgt spid="13"/>
                                        </p:tgtEl>
                                      </p:cBhvr>
                                    </p:animEffect>
                                    <p:anim calcmode="lin" valueType="num">
                                      <p:cBhvr>
                                        <p:cTn id="80" dur="800" decel="100000" fill="hold"/>
                                        <p:tgtEl>
                                          <p:spTgt spid="13"/>
                                        </p:tgtEl>
                                        <p:attrNameLst>
                                          <p:attrName>style.rotation</p:attrName>
                                        </p:attrNameLst>
                                      </p:cBhvr>
                                      <p:tavLst>
                                        <p:tav tm="0">
                                          <p:val>
                                            <p:fltVal val="-90"/>
                                          </p:val>
                                        </p:tav>
                                        <p:tav tm="100000">
                                          <p:val>
                                            <p:fltVal val="0"/>
                                          </p:val>
                                        </p:tav>
                                      </p:tavLst>
                                    </p:anim>
                                    <p:anim calcmode="lin" valueType="num">
                                      <p:cBhvr>
                                        <p:cTn id="81" dur="800" decel="100000" fill="hold"/>
                                        <p:tgtEl>
                                          <p:spTgt spid="13"/>
                                        </p:tgtEl>
                                        <p:attrNameLst>
                                          <p:attrName>ppt_x</p:attrName>
                                        </p:attrNameLst>
                                      </p:cBhvr>
                                      <p:tavLst>
                                        <p:tav tm="0">
                                          <p:val>
                                            <p:strVal val="#ppt_x+0.4"/>
                                          </p:val>
                                        </p:tav>
                                        <p:tav tm="100000">
                                          <p:val>
                                            <p:strVal val="#ppt_x-0.05"/>
                                          </p:val>
                                        </p:tav>
                                      </p:tavLst>
                                    </p:anim>
                                    <p:anim calcmode="lin" valueType="num">
                                      <p:cBhvr>
                                        <p:cTn id="82" dur="800" decel="100000" fill="hold"/>
                                        <p:tgtEl>
                                          <p:spTgt spid="13"/>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5" name="Picture 3" descr="C:\WINDOWS\Profiles\Tim\My Documents\Hermeneutics\prophet.gif"/>
          <p:cNvPicPr>
            <a:picLocks noChangeAspect="1" noChangeArrowheads="1"/>
          </p:cNvPicPr>
          <p:nvPr/>
        </p:nvPicPr>
        <p:blipFill>
          <a:blip r:embed="rId4" cstate="print"/>
          <a:srcRect/>
          <a:stretch>
            <a:fillRect/>
          </a:stretch>
        </p:blipFill>
        <p:spPr bwMode="auto">
          <a:xfrm>
            <a:off x="7162800" y="0"/>
            <a:ext cx="1981200" cy="17287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0484" name="Text Box 4"/>
          <p:cNvSpPr txBox="1">
            <a:spLocks noChangeArrowheads="1"/>
          </p:cNvSpPr>
          <p:nvPr/>
        </p:nvSpPr>
        <p:spPr bwMode="auto">
          <a:xfrm>
            <a:off x="838200" y="1600200"/>
            <a:ext cx="7467600" cy="15875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sz="2800" b="1" i="1" dirty="0">
                <a:solidFill>
                  <a:schemeClr val="bg1"/>
                </a:solidFill>
                <a:latin typeface="Arial" charset="0"/>
                <a:cs typeface="Arial" charset="0"/>
              </a:rPr>
              <a:t>Revelation – Written by John (AD 90s)</a:t>
            </a:r>
            <a:endParaRPr lang="en-US" sz="2800" dirty="0">
              <a:solidFill>
                <a:schemeClr val="bg1"/>
              </a:solidFill>
              <a:cs typeface="Times New Roman" pitchFamily="18" charset="0"/>
            </a:endParaRPr>
          </a:p>
          <a:p>
            <a:pPr>
              <a:spcBef>
                <a:spcPct val="50000"/>
              </a:spcBef>
              <a:defRPr/>
            </a:pPr>
            <a:r>
              <a:rPr lang="en-US" sz="2800" i="1" dirty="0">
                <a:solidFill>
                  <a:schemeClr val="bg1"/>
                </a:solidFill>
                <a:latin typeface="Arial" charset="0"/>
                <a:cs typeface="Arial" charset="0"/>
              </a:rPr>
              <a:t>Is actually the revelation of Jesus Christ in Church History through to eternity.</a:t>
            </a:r>
            <a:r>
              <a:rPr lang="en-US" sz="2800" dirty="0">
                <a:solidFill>
                  <a:schemeClr val="bg1"/>
                </a:solidFill>
              </a:rPr>
              <a:t> </a:t>
            </a:r>
          </a:p>
        </p:txBody>
      </p:sp>
      <p:pic>
        <p:nvPicPr>
          <p:cNvPr id="20485" name="Picture 5" descr="C:\WINDOWS\Profiles\Tim\My Documents\NT Survey\rev.gif"/>
          <p:cNvPicPr>
            <a:picLocks noChangeAspect="1" noChangeArrowheads="1"/>
          </p:cNvPicPr>
          <p:nvPr/>
        </p:nvPicPr>
        <p:blipFill>
          <a:blip r:embed="rId5" cstate="print"/>
          <a:srcRect/>
          <a:stretch>
            <a:fillRect/>
          </a:stretch>
        </p:blipFill>
        <p:spPr bwMode="auto">
          <a:xfrm>
            <a:off x="1714480" y="3357562"/>
            <a:ext cx="5429256" cy="31566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2"/>
          <p:cNvSpPr txBox="1">
            <a:spLocks noChangeArrowheads="1"/>
          </p:cNvSpPr>
          <p:nvPr/>
        </p:nvSpPr>
        <p:spPr bwMode="auto">
          <a:xfrm>
            <a:off x="0" y="304800"/>
            <a:ext cx="7772400" cy="1143000"/>
          </a:xfrm>
          <a:prstGeom prst="rect">
            <a:avLst/>
          </a:prstGeom>
          <a:noFill/>
          <a:ln w="9525">
            <a:noFill/>
            <a:miter lim="800000"/>
            <a:headEnd/>
            <a:tailEnd/>
          </a:ln>
        </p:spPr>
        <p:txBody>
          <a:bodyPr anchor="ctr"/>
          <a:lstStyle/>
          <a:p>
            <a:pPr algn="ctr">
              <a:defRPr/>
            </a:pPr>
            <a:r>
              <a:rPr lang="en-US" sz="4400" b="1" i="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mj-ea"/>
                <a:cs typeface="Arial" charset="0"/>
              </a:rPr>
              <a:t>iii. The Prophetic Book</a:t>
            </a:r>
            <a:endParaRPr lang="en-US" sz="4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endParaRPr>
          </a:p>
        </p:txBody>
      </p:sp>
      <p:sp>
        <p:nvSpPr>
          <p:cNvPr id="32774" name="TextBox 6"/>
          <p:cNvSpPr txBox="1">
            <a:spLocks noChangeArrowheads="1"/>
          </p:cNvSpPr>
          <p:nvPr/>
        </p:nvSpPr>
        <p:spPr bwMode="auto">
          <a:xfrm>
            <a:off x="6572250" y="235743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SG"/>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48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0485"/>
                                        </p:tgtEl>
                                        <p:attrNameLst>
                                          <p:attrName>style.visibility</p:attrName>
                                        </p:attrNameLst>
                                      </p:cBhvr>
                                      <p:to>
                                        <p:strVal val="visible"/>
                                      </p:to>
                                    </p:set>
                                    <p:animEffect transition="in" filter="dissolve">
                                      <p:cBhvr>
                                        <p:cTn id="11" dur="500"/>
                                        <p:tgtEl>
                                          <p:spTgt spid="20485"/>
                                        </p:tgtEl>
                                      </p:cBhvr>
                                    </p:animEffect>
                                  </p:childTnLst>
                                  <p:subTnLst>
                                    <p:audio>
                                      <p:cMediaNode>
                                        <p:cTn display="0" masterRel="sameClick">
                                          <p:stCondLst>
                                            <p:cond evt="begin" delay="0">
                                              <p:tn val="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5" name="Picture 3" descr="C:\WINDOWS\Profiles\Tim\My Documents\Hermeneutics\prophet.gif"/>
          <p:cNvPicPr>
            <a:picLocks noChangeAspect="1" noChangeArrowheads="1"/>
          </p:cNvPicPr>
          <p:nvPr/>
        </p:nvPicPr>
        <p:blipFill>
          <a:blip r:embed="rId2" cstate="print"/>
          <a:srcRect/>
          <a:stretch>
            <a:fillRect/>
          </a:stretch>
        </p:blipFill>
        <p:spPr bwMode="auto">
          <a:xfrm>
            <a:off x="7162800" y="0"/>
            <a:ext cx="1981200" cy="17287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Rectangle 2"/>
          <p:cNvSpPr txBox="1">
            <a:spLocks noChangeArrowheads="1"/>
          </p:cNvSpPr>
          <p:nvPr/>
        </p:nvSpPr>
        <p:spPr bwMode="auto">
          <a:xfrm>
            <a:off x="0" y="304800"/>
            <a:ext cx="7772400" cy="1143000"/>
          </a:xfrm>
          <a:prstGeom prst="rect">
            <a:avLst/>
          </a:prstGeom>
          <a:noFill/>
          <a:ln w="9525">
            <a:noFill/>
            <a:miter lim="800000"/>
            <a:headEnd/>
            <a:tailEnd/>
          </a:ln>
        </p:spPr>
        <p:txBody>
          <a:bodyPr anchor="ctr"/>
          <a:lstStyle/>
          <a:p>
            <a:pPr algn="ctr">
              <a:defRPr/>
            </a:pPr>
            <a:r>
              <a:rPr lang="en-US" sz="4400" b="1" i="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mj-ea"/>
                <a:cs typeface="Arial" charset="0"/>
              </a:rPr>
              <a:t>(3) Prophetic Book</a:t>
            </a:r>
            <a:endParaRPr lang="en-US" sz="4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endParaRPr>
          </a:p>
        </p:txBody>
      </p:sp>
      <p:sp>
        <p:nvSpPr>
          <p:cNvPr id="33796" name="TextBox 6"/>
          <p:cNvSpPr txBox="1">
            <a:spLocks noChangeArrowheads="1"/>
          </p:cNvSpPr>
          <p:nvPr/>
        </p:nvSpPr>
        <p:spPr bwMode="auto">
          <a:xfrm>
            <a:off x="6572250" y="235743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SG"/>
          </a:p>
        </p:txBody>
      </p:sp>
      <p:pic>
        <p:nvPicPr>
          <p:cNvPr id="8" name="Picture 7" descr="RevelationInterpretations.jpg"/>
          <p:cNvPicPr>
            <a:picLocks noChangeAspect="1"/>
          </p:cNvPicPr>
          <p:nvPr/>
        </p:nvPicPr>
        <p:blipFill>
          <a:blip r:embed="rId3" cstate="print"/>
          <a:stretch>
            <a:fillRect/>
          </a:stretch>
        </p:blipFill>
        <p:spPr>
          <a:xfrm>
            <a:off x="642910" y="714356"/>
            <a:ext cx="8232223" cy="6000768"/>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descr="RevelationOutline.gif"/>
          <p:cNvPicPr>
            <a:picLocks noChangeAspect="1"/>
          </p:cNvPicPr>
          <p:nvPr/>
        </p:nvPicPr>
        <p:blipFill>
          <a:blip r:embed="rId4" cstate="print"/>
          <a:stretch>
            <a:fillRect/>
          </a:stretch>
        </p:blipFill>
        <p:spPr>
          <a:xfrm>
            <a:off x="642910" y="1428736"/>
            <a:ext cx="8222444" cy="4988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910F341-99B6-30E4-6E7D-5785E584217B}"/>
            </a:ext>
          </a:extLst>
        </p:cNvPr>
        <p:cNvGrpSpPr/>
        <p:nvPr/>
      </p:nvGrpSpPr>
      <p:grpSpPr>
        <a:xfrm>
          <a:off x="0" y="0"/>
          <a:ext cx="0" cy="0"/>
          <a:chOff x="0" y="0"/>
          <a:chExt cx="0" cy="0"/>
        </a:xfrm>
      </p:grpSpPr>
      <p:sp>
        <p:nvSpPr>
          <p:cNvPr id="33796" name="TextBox 6">
            <a:extLst>
              <a:ext uri="{FF2B5EF4-FFF2-40B4-BE49-F238E27FC236}">
                <a16:creationId xmlns:a16="http://schemas.microsoft.com/office/drawing/2014/main" id="{4CA3B73E-5F4D-2B5C-4AF6-67D75FCB5DDA}"/>
              </a:ext>
            </a:extLst>
          </p:cNvPr>
          <p:cNvSpPr txBox="1">
            <a:spLocks noChangeArrowheads="1"/>
          </p:cNvSpPr>
          <p:nvPr/>
        </p:nvSpPr>
        <p:spPr bwMode="auto">
          <a:xfrm>
            <a:off x="6572250" y="235743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SG"/>
          </a:p>
        </p:txBody>
      </p:sp>
      <p:pic>
        <p:nvPicPr>
          <p:cNvPr id="3" name="Picture 2" descr="A table with text on it&#10;&#10;AI-generated content may be incorrect.">
            <a:extLst>
              <a:ext uri="{FF2B5EF4-FFF2-40B4-BE49-F238E27FC236}">
                <a16:creationId xmlns:a16="http://schemas.microsoft.com/office/drawing/2014/main" id="{9655D875-5F84-8972-F056-9EB6CFF27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3" y="548680"/>
            <a:ext cx="9033706" cy="5517232"/>
          </a:xfrm>
          <a:prstGeom prst="rect">
            <a:avLst/>
          </a:prstGeom>
        </p:spPr>
      </p:pic>
    </p:spTree>
    <p:extLst>
      <p:ext uri="{BB962C8B-B14F-4D97-AF65-F5344CB8AC3E}">
        <p14:creationId xmlns:p14="http://schemas.microsoft.com/office/powerpoint/2010/main" val="137656297"/>
      </p:ext>
    </p:extLst>
  </p:cSld>
  <p:clrMapOvr>
    <a:masterClrMapping/>
  </p:clrMapOvr>
  <p:transition>
    <p:newsflash/>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45DCF9F-DE48-DE3B-0258-6F32C8FCE3B2}"/>
            </a:ext>
          </a:extLst>
        </p:cNvPr>
        <p:cNvGrpSpPr/>
        <p:nvPr/>
      </p:nvGrpSpPr>
      <p:grpSpPr>
        <a:xfrm>
          <a:off x="0" y="0"/>
          <a:ext cx="0" cy="0"/>
          <a:chOff x="0" y="0"/>
          <a:chExt cx="0" cy="0"/>
        </a:xfrm>
      </p:grpSpPr>
      <p:sp>
        <p:nvSpPr>
          <p:cNvPr id="33796" name="TextBox 6">
            <a:extLst>
              <a:ext uri="{FF2B5EF4-FFF2-40B4-BE49-F238E27FC236}">
                <a16:creationId xmlns:a16="http://schemas.microsoft.com/office/drawing/2014/main" id="{A5297FBC-4582-CD6F-403F-AA2E603FBCA3}"/>
              </a:ext>
            </a:extLst>
          </p:cNvPr>
          <p:cNvSpPr txBox="1">
            <a:spLocks noChangeArrowheads="1"/>
          </p:cNvSpPr>
          <p:nvPr/>
        </p:nvSpPr>
        <p:spPr bwMode="auto">
          <a:xfrm>
            <a:off x="6572250" y="235743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SG"/>
          </a:p>
        </p:txBody>
      </p:sp>
      <p:pic>
        <p:nvPicPr>
          <p:cNvPr id="3" name="Picture 2" descr="A black screen with white text&#10;&#10;AI-generated content may be incorrect.">
            <a:extLst>
              <a:ext uri="{FF2B5EF4-FFF2-40B4-BE49-F238E27FC236}">
                <a16:creationId xmlns:a16="http://schemas.microsoft.com/office/drawing/2014/main" id="{F061B741-6D1C-F12B-1F78-74CD1A40C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5070" cy="6858000"/>
          </a:xfrm>
          <a:prstGeom prst="rect">
            <a:avLst/>
          </a:prstGeom>
        </p:spPr>
      </p:pic>
      <p:pic>
        <p:nvPicPr>
          <p:cNvPr id="7" name="Picture 6" descr="A black background with white text&#10;&#10;AI-generated content may be incorrect.">
            <a:extLst>
              <a:ext uri="{FF2B5EF4-FFF2-40B4-BE49-F238E27FC236}">
                <a16:creationId xmlns:a16="http://schemas.microsoft.com/office/drawing/2014/main" id="{7CDB9C74-7AEE-00A7-83F5-7394EFE72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4" y="836712"/>
            <a:ext cx="9018551" cy="6021288"/>
          </a:xfrm>
          <a:prstGeom prst="rect">
            <a:avLst/>
          </a:prstGeom>
        </p:spPr>
      </p:pic>
    </p:spTree>
    <p:extLst>
      <p:ext uri="{BB962C8B-B14F-4D97-AF65-F5344CB8AC3E}">
        <p14:creationId xmlns:p14="http://schemas.microsoft.com/office/powerpoint/2010/main" val="95900911"/>
      </p:ext>
    </p:extLst>
  </p:cSld>
  <p:clrMapOvr>
    <a:masterClrMapping/>
  </p:clrMapOvr>
  <p:transition>
    <p:newsflash/>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52F6318-2917-293B-92B3-4D11EDF88D29}"/>
            </a:ext>
          </a:extLst>
        </p:cNvPr>
        <p:cNvGrpSpPr/>
        <p:nvPr/>
      </p:nvGrpSpPr>
      <p:grpSpPr>
        <a:xfrm>
          <a:off x="0" y="0"/>
          <a:ext cx="0" cy="0"/>
          <a:chOff x="0" y="0"/>
          <a:chExt cx="0" cy="0"/>
        </a:xfrm>
      </p:grpSpPr>
      <p:sp>
        <p:nvSpPr>
          <p:cNvPr id="33796" name="TextBox 6">
            <a:extLst>
              <a:ext uri="{FF2B5EF4-FFF2-40B4-BE49-F238E27FC236}">
                <a16:creationId xmlns:a16="http://schemas.microsoft.com/office/drawing/2014/main" id="{58F43058-5CC9-6478-077A-71BE585974C3}"/>
              </a:ext>
            </a:extLst>
          </p:cNvPr>
          <p:cNvSpPr txBox="1">
            <a:spLocks noChangeArrowheads="1"/>
          </p:cNvSpPr>
          <p:nvPr/>
        </p:nvSpPr>
        <p:spPr bwMode="auto">
          <a:xfrm>
            <a:off x="6572250" y="235743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SG"/>
          </a:p>
        </p:txBody>
      </p:sp>
      <p:pic>
        <p:nvPicPr>
          <p:cNvPr id="4" name="Picture 3" descr="A table with text and images of the names of the bible&#10;&#10;AI-generated content may be incorrect.">
            <a:extLst>
              <a:ext uri="{FF2B5EF4-FFF2-40B4-BE49-F238E27FC236}">
                <a16:creationId xmlns:a16="http://schemas.microsoft.com/office/drawing/2014/main" id="{BC400F08-0D4E-FD54-3543-4B2556D81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1" y="0"/>
            <a:ext cx="9089917" cy="6858000"/>
          </a:xfrm>
          <a:prstGeom prst="rect">
            <a:avLst/>
          </a:prstGeom>
        </p:spPr>
      </p:pic>
      <p:cxnSp>
        <p:nvCxnSpPr>
          <p:cNvPr id="6" name="Straight Arrow Connector 5">
            <a:extLst>
              <a:ext uri="{FF2B5EF4-FFF2-40B4-BE49-F238E27FC236}">
                <a16:creationId xmlns:a16="http://schemas.microsoft.com/office/drawing/2014/main" id="{75447323-959B-0612-FF34-7686F71BD1BB}"/>
              </a:ext>
            </a:extLst>
          </p:cNvPr>
          <p:cNvCxnSpPr/>
          <p:nvPr/>
        </p:nvCxnSpPr>
        <p:spPr>
          <a:xfrm flipH="1">
            <a:off x="3923928" y="1484784"/>
            <a:ext cx="1224136" cy="460851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765380"/>
      </p:ext>
    </p:extLst>
  </p:cSld>
  <p:clrMapOvr>
    <a:masterClrMapping/>
  </p:clrMapOvr>
  <p:transition>
    <p:newsflash/>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ext Box 9"/>
          <p:cNvSpPr txBox="1">
            <a:spLocks noChangeArrowheads="1"/>
          </p:cNvSpPr>
          <p:nvPr/>
        </p:nvSpPr>
        <p:spPr bwMode="auto">
          <a:xfrm>
            <a:off x="6858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pic>
        <p:nvPicPr>
          <p:cNvPr id="5" name="Picture 4" descr="ntbookswritten.gif"/>
          <p:cNvPicPr>
            <a:picLocks noChangeAspect="1"/>
          </p:cNvPicPr>
          <p:nvPr/>
        </p:nvPicPr>
        <p:blipFill>
          <a:blip r:embed="rId2" cstate="print"/>
          <a:stretch>
            <a:fillRect/>
          </a:stretch>
        </p:blipFill>
        <p:spPr>
          <a:xfrm>
            <a:off x="0" y="-571528"/>
            <a:ext cx="9358316" cy="7205131"/>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p:cNvSpPr txBox="1"/>
          <p:nvPr/>
        </p:nvSpPr>
        <p:spPr>
          <a:xfrm>
            <a:off x="357158" y="214290"/>
            <a:ext cx="5286412"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(b) Historical Outline of Acts</a:t>
            </a:r>
            <a:endParaRPr lang="en-S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2" name="Rectangle 1">
            <a:extLst>
              <a:ext uri="{FF2B5EF4-FFF2-40B4-BE49-F238E27FC236}">
                <a16:creationId xmlns:a16="http://schemas.microsoft.com/office/drawing/2014/main" id="{30BC0004-336A-A49C-9ABA-44DD7DC3463F}"/>
              </a:ext>
            </a:extLst>
          </p:cNvPr>
          <p:cNvSpPr/>
          <p:nvPr/>
        </p:nvSpPr>
        <p:spPr>
          <a:xfrm>
            <a:off x="1439044" y="2836168"/>
            <a:ext cx="1008112" cy="5928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Stephen, James Martyred</a:t>
            </a:r>
            <a:endParaRPr lang="en-SG" dirty="0"/>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685800" y="2137568"/>
            <a:ext cx="8229600" cy="465613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b="1" dirty="0">
                <a:solidFill>
                  <a:schemeClr val="bg1"/>
                </a:solidFill>
                <a:latin typeface="Arial" charset="0"/>
                <a:cs typeface="Arial" charset="0"/>
              </a:rPr>
              <a:t>A. Time</a:t>
            </a:r>
            <a:endParaRPr lang="en-US" b="1" dirty="0">
              <a:solidFill>
                <a:schemeClr val="bg1"/>
              </a:solidFill>
              <a:cs typeface="Times New Roman" pitchFamily="18" charset="0"/>
            </a:endParaRPr>
          </a:p>
          <a:p>
            <a:pPr>
              <a:spcBef>
                <a:spcPct val="50000"/>
              </a:spcBef>
              <a:defRPr/>
            </a:pPr>
            <a:r>
              <a:rPr lang="en-US" b="1" dirty="0">
                <a:solidFill>
                  <a:schemeClr val="bg1"/>
                </a:solidFill>
                <a:latin typeface="Arial" charset="0"/>
                <a:cs typeface="Arial" charset="0"/>
              </a:rPr>
              <a:t>1.. Linear v. Cyclical. </a:t>
            </a:r>
            <a:endParaRPr lang="en-US" b="1" dirty="0">
              <a:solidFill>
                <a:schemeClr val="bg1"/>
              </a:solidFill>
              <a:cs typeface="Times New Roman" pitchFamily="18" charset="0"/>
            </a:endParaRPr>
          </a:p>
          <a:p>
            <a:pPr>
              <a:spcBef>
                <a:spcPct val="50000"/>
              </a:spcBef>
              <a:defRPr/>
            </a:pPr>
            <a:r>
              <a:rPr lang="en-US" b="1" dirty="0">
                <a:solidFill>
                  <a:schemeClr val="bg1"/>
                </a:solidFill>
                <a:latin typeface="Arial" charset="0"/>
                <a:cs typeface="Arial" charset="0"/>
              </a:rPr>
              <a:t>  Linear: Accountability and ultimate  _____________.</a:t>
            </a:r>
            <a:endParaRPr lang="en-US" b="1" dirty="0">
              <a:solidFill>
                <a:schemeClr val="bg1"/>
              </a:solidFill>
              <a:cs typeface="Times New Roman" pitchFamily="18" charset="0"/>
            </a:endParaRPr>
          </a:p>
          <a:p>
            <a:pPr>
              <a:spcBef>
                <a:spcPct val="50000"/>
              </a:spcBef>
              <a:defRPr/>
            </a:pPr>
            <a:r>
              <a:rPr lang="en-US" b="1" dirty="0">
                <a:solidFill>
                  <a:schemeClr val="bg1"/>
                </a:solidFill>
                <a:latin typeface="Arial" charset="0"/>
                <a:cs typeface="Arial" charset="0"/>
              </a:rPr>
              <a:t> Cyclical: Biblical history is like a ________________. </a:t>
            </a:r>
            <a:endParaRPr lang="en-US" b="1" dirty="0">
              <a:solidFill>
                <a:schemeClr val="bg1"/>
              </a:solidFill>
              <a:cs typeface="Times New Roman" pitchFamily="18" charset="0"/>
            </a:endParaRPr>
          </a:p>
          <a:p>
            <a:pPr>
              <a:spcBef>
                <a:spcPct val="50000"/>
              </a:spcBef>
              <a:defRPr/>
            </a:pPr>
            <a:r>
              <a:rPr lang="en-US" b="1" dirty="0">
                <a:solidFill>
                  <a:schemeClr val="bg1"/>
                </a:solidFill>
                <a:latin typeface="Arial" charset="0"/>
                <a:cs typeface="Arial" charset="0"/>
              </a:rPr>
              <a:t>2. Time follows expansion of __________________ of God (through evangelism /and missions).</a:t>
            </a:r>
            <a:endParaRPr lang="en-US" b="1" dirty="0">
              <a:solidFill>
                <a:schemeClr val="bg1"/>
              </a:solidFill>
              <a:cs typeface="Times New Roman" pitchFamily="18" charset="0"/>
            </a:endParaRPr>
          </a:p>
          <a:p>
            <a:pPr>
              <a:spcBef>
                <a:spcPct val="50000"/>
              </a:spcBef>
              <a:defRPr/>
            </a:pPr>
            <a:r>
              <a:rPr lang="en-US" b="1" dirty="0">
                <a:solidFill>
                  <a:schemeClr val="bg1"/>
                </a:solidFill>
                <a:latin typeface="Arial" charset="0"/>
                <a:cs typeface="Times New Roman" pitchFamily="18" charset="0"/>
              </a:rPr>
              <a:t>3. </a:t>
            </a:r>
            <a:r>
              <a:rPr lang="en-US" b="1" dirty="0" err="1">
                <a:solidFill>
                  <a:schemeClr val="bg1"/>
                </a:solidFill>
                <a:latin typeface="Arial" charset="0"/>
                <a:cs typeface="Times New Roman" pitchFamily="18" charset="0"/>
              </a:rPr>
              <a:t>Parousia</a:t>
            </a:r>
            <a:r>
              <a:rPr lang="en-US" b="1" dirty="0">
                <a:solidFill>
                  <a:schemeClr val="bg1"/>
                </a:solidFill>
                <a:latin typeface="Arial" charset="0"/>
                <a:cs typeface="Times New Roman" pitchFamily="18" charset="0"/>
              </a:rPr>
              <a:t>  - everything hinges around Christ’s</a:t>
            </a:r>
          </a:p>
          <a:p>
            <a:pPr>
              <a:spcBef>
                <a:spcPct val="50000"/>
              </a:spcBef>
              <a:defRPr/>
            </a:pPr>
            <a:r>
              <a:rPr lang="en-US" b="1" dirty="0">
                <a:solidFill>
                  <a:schemeClr val="bg1"/>
                </a:solidFill>
                <a:latin typeface="Arial" charset="0"/>
                <a:cs typeface="Times New Roman" pitchFamily="18" charset="0"/>
              </a:rPr>
              <a:t>______________  _________________.</a:t>
            </a:r>
          </a:p>
          <a:p>
            <a:pPr>
              <a:spcBef>
                <a:spcPct val="50000"/>
              </a:spcBef>
              <a:defRPr/>
            </a:pPr>
            <a:endParaRPr lang="en-US" b="1" dirty="0">
              <a:solidFill>
                <a:schemeClr val="bg1"/>
              </a:solidFill>
              <a:latin typeface="Arial" charset="0"/>
            </a:endParaRPr>
          </a:p>
        </p:txBody>
      </p:sp>
      <p:sp>
        <p:nvSpPr>
          <p:cNvPr id="21508" name="Text Box 4"/>
          <p:cNvSpPr txBox="1">
            <a:spLocks noChangeArrowheads="1"/>
          </p:cNvSpPr>
          <p:nvPr/>
        </p:nvSpPr>
        <p:spPr bwMode="auto">
          <a:xfrm>
            <a:off x="6018485" y="3136106"/>
            <a:ext cx="24384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JUDGEMENT</a:t>
            </a:r>
          </a:p>
        </p:txBody>
      </p:sp>
      <p:sp>
        <p:nvSpPr>
          <p:cNvPr id="21509" name="Text Box 5"/>
          <p:cNvSpPr txBox="1">
            <a:spLocks noChangeArrowheads="1"/>
          </p:cNvSpPr>
          <p:nvPr/>
        </p:nvSpPr>
        <p:spPr bwMode="auto">
          <a:xfrm>
            <a:off x="5791200" y="3721894"/>
            <a:ext cx="26670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SYMPHONY</a:t>
            </a:r>
          </a:p>
        </p:txBody>
      </p:sp>
      <p:sp>
        <p:nvSpPr>
          <p:cNvPr id="21510" name="Text Box 6"/>
          <p:cNvSpPr txBox="1">
            <a:spLocks noChangeArrowheads="1"/>
          </p:cNvSpPr>
          <p:nvPr/>
        </p:nvSpPr>
        <p:spPr bwMode="auto">
          <a:xfrm>
            <a:off x="5203825" y="4206080"/>
            <a:ext cx="33528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THE</a:t>
            </a:r>
            <a:r>
              <a:rPr lang="en-US" sz="2800" b="1" dirty="0">
                <a:solidFill>
                  <a:schemeClr val="bg1"/>
                </a:solidFill>
                <a:latin typeface="Arial" charset="0"/>
              </a:rPr>
              <a:t> </a:t>
            </a:r>
            <a:r>
              <a:rPr lang="en-US" sz="2800" b="1" dirty="0">
                <a:solidFill>
                  <a:srgbClr val="FF0000"/>
                </a:solidFill>
                <a:latin typeface="Arial" charset="0"/>
              </a:rPr>
              <a:t>KINGDOM</a:t>
            </a:r>
          </a:p>
        </p:txBody>
      </p:sp>
      <p:sp>
        <p:nvSpPr>
          <p:cNvPr id="21511" name="Text Box 7"/>
          <p:cNvSpPr txBox="1">
            <a:spLocks noChangeArrowheads="1"/>
          </p:cNvSpPr>
          <p:nvPr/>
        </p:nvSpPr>
        <p:spPr bwMode="auto">
          <a:xfrm>
            <a:off x="1187624" y="5703887"/>
            <a:ext cx="48006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SECOND</a:t>
            </a:r>
            <a:r>
              <a:rPr lang="en-US" sz="2800" b="1" dirty="0">
                <a:solidFill>
                  <a:schemeClr val="bg1"/>
                </a:solidFill>
                <a:latin typeface="Arial" charset="0"/>
              </a:rPr>
              <a:t>          </a:t>
            </a:r>
            <a:r>
              <a:rPr lang="en-US" sz="2800" b="1" dirty="0">
                <a:solidFill>
                  <a:srgbClr val="FF0000"/>
                </a:solidFill>
                <a:latin typeface="Arial" charset="0"/>
              </a:rPr>
              <a:t>COMING</a:t>
            </a:r>
          </a:p>
        </p:txBody>
      </p:sp>
      <p:sp>
        <p:nvSpPr>
          <p:cNvPr id="8" name="Rectangle 2"/>
          <p:cNvSpPr txBox="1">
            <a:spLocks noChangeArrowheads="1"/>
          </p:cNvSpPr>
          <p:nvPr/>
        </p:nvSpPr>
        <p:spPr bwMode="auto">
          <a:xfrm>
            <a:off x="342900" y="635000"/>
            <a:ext cx="8458200" cy="1143000"/>
          </a:xfrm>
          <a:prstGeom prst="rect">
            <a:avLst/>
          </a:prstGeom>
          <a:noFill/>
          <a:ln w="9525">
            <a:noFill/>
            <a:miter lim="800000"/>
            <a:headEnd/>
            <a:tailEnd/>
          </a:ln>
        </p:spPr>
        <p:txBody>
          <a:bodyPr anchor="ctr"/>
          <a:lstStyle/>
          <a:p>
            <a:pPr algn="ctr">
              <a:defRPr/>
            </a:pPr>
            <a:r>
              <a:rPr lang="en-US" sz="4400" b="1" i="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ea typeface="+mj-ea"/>
                <a:cs typeface="Arial" charset="0"/>
              </a:rPr>
              <a:t>iv. Summary of Major Themes in the New Testament</a:t>
            </a:r>
            <a:br>
              <a:rPr lang="en-US" sz="4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Times New Roman" pitchFamily="18" charset="0"/>
              </a:rPr>
            </a:br>
            <a:endParaRPr lang="en-US" sz="4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Times New Roman" pitchFamily="18" charset="0"/>
            </a:endParaRPr>
          </a:p>
        </p:txBody>
      </p:sp>
      <p:sp>
        <p:nvSpPr>
          <p:cNvPr id="34824" name="TextBox 8"/>
          <p:cNvSpPr txBox="1">
            <a:spLocks noChangeArrowheads="1"/>
          </p:cNvSpPr>
          <p:nvPr/>
        </p:nvSpPr>
        <p:spPr bwMode="auto">
          <a:xfrm>
            <a:off x="5000625" y="27146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SG"/>
          </a:p>
        </p:txBody>
      </p:sp>
      <p:pic>
        <p:nvPicPr>
          <p:cNvPr id="3" name="Picture 2" descr="A green check mark and red x&#10;&#10;AI-generated content may be incorrect.">
            <a:extLst>
              <a:ext uri="{FF2B5EF4-FFF2-40B4-BE49-F238E27FC236}">
                <a16:creationId xmlns:a16="http://schemas.microsoft.com/office/drawing/2014/main" id="{B4AC7086-A0B7-50B2-B6D3-CD1304B6E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067197"/>
            <a:ext cx="2789312" cy="2438400"/>
          </a:xfrm>
          <a:prstGeom prst="rect">
            <a:avLst/>
          </a:prstGeom>
        </p:spPr>
      </p:pic>
      <p:pic>
        <p:nvPicPr>
          <p:cNvPr id="4" name="Picture 3" descr="A red arrow with black text&#10;&#10;AI-generated content may be incorrect.">
            <a:extLst>
              <a:ext uri="{FF2B5EF4-FFF2-40B4-BE49-F238E27FC236}">
                <a16:creationId xmlns:a16="http://schemas.microsoft.com/office/drawing/2014/main" id="{B71B3659-A440-BB89-4C77-AFB89FB3BEE4}"/>
              </a:ext>
            </a:extLst>
          </p:cNvPr>
          <p:cNvPicPr>
            <a:picLocks noChangeAspect="1"/>
          </p:cNvPicPr>
          <p:nvPr/>
        </p:nvPicPr>
        <p:blipFill>
          <a:blip r:embed="rId4">
            <a:alphaModFix amt="66000"/>
            <a:extLst>
              <a:ext uri="{28A0092B-C50C-407E-A947-70E740481C1C}">
                <a14:useLocalDpi xmlns:a14="http://schemas.microsoft.com/office/drawing/2010/main" val="0"/>
              </a:ext>
            </a:extLst>
          </a:blip>
          <a:stretch>
            <a:fillRect/>
          </a:stretch>
        </p:blipFill>
        <p:spPr>
          <a:xfrm>
            <a:off x="3991624" y="1562698"/>
            <a:ext cx="4923775" cy="1572020"/>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0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50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2151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type.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2151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762000" y="1676400"/>
            <a:ext cx="7543800" cy="423703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marL="457200" indent="-457200">
              <a:spcBef>
                <a:spcPct val="50000"/>
              </a:spcBef>
              <a:buFontTx/>
              <a:buAutoNum type="arabicPeriod"/>
              <a:defRPr/>
            </a:pPr>
            <a:r>
              <a:rPr lang="en-US" sz="3200" b="1" dirty="0">
                <a:solidFill>
                  <a:schemeClr val="bg1"/>
                </a:solidFill>
                <a:latin typeface="Arial" charset="0"/>
                <a:cs typeface="Arial" charset="0"/>
              </a:rPr>
              <a:t>Prophetic fulfillment, yet in a ___________ </a:t>
            </a:r>
            <a:r>
              <a:rPr lang="en-US" sz="2000" b="1" dirty="0">
                <a:solidFill>
                  <a:schemeClr val="bg1"/>
                </a:solidFill>
                <a:latin typeface="Arial" charset="0"/>
                <a:cs typeface="Arial" charset="0"/>
              </a:rPr>
              <a:t>(Mystery to the lost, revealed to us)</a:t>
            </a:r>
            <a:endParaRPr lang="en-US" sz="3200" b="1" dirty="0">
              <a:solidFill>
                <a:schemeClr val="bg1"/>
              </a:solidFill>
              <a:latin typeface="Arial" charset="0"/>
              <a:cs typeface="Arial" charset="0"/>
            </a:endParaRPr>
          </a:p>
          <a:p>
            <a:pPr marL="457200" indent="-457200">
              <a:spcBef>
                <a:spcPct val="50000"/>
              </a:spcBef>
              <a:defRPr/>
            </a:pPr>
            <a:r>
              <a:rPr lang="en-US" sz="3200" b="1" dirty="0">
                <a:solidFill>
                  <a:schemeClr val="bg1"/>
                </a:solidFill>
                <a:latin typeface="Arial" charset="0"/>
                <a:cs typeface="Arial" charset="0"/>
              </a:rPr>
              <a:t>   (1 Cor. 2:6-9; Rom. 16:25,26; 1 Pet.1:10-12; Mt. 13:11-17; Eph 5:32).</a:t>
            </a:r>
          </a:p>
          <a:p>
            <a:pPr marL="457200" indent="-457200">
              <a:spcBef>
                <a:spcPct val="50000"/>
              </a:spcBef>
              <a:defRPr/>
            </a:pPr>
            <a:endParaRPr lang="en-US" sz="3200" b="1" dirty="0">
              <a:solidFill>
                <a:schemeClr val="bg1"/>
              </a:solidFill>
              <a:cs typeface="Times New Roman" pitchFamily="18" charset="0"/>
            </a:endParaRPr>
          </a:p>
          <a:p>
            <a:pPr marL="457200" indent="-457200">
              <a:spcBef>
                <a:spcPct val="50000"/>
              </a:spcBef>
              <a:defRPr/>
            </a:pPr>
            <a:r>
              <a:rPr lang="en-US" sz="3200" b="1" dirty="0">
                <a:solidFill>
                  <a:schemeClr val="bg1"/>
                </a:solidFill>
                <a:latin typeface="Arial" charset="0"/>
                <a:cs typeface="Arial" charset="0"/>
              </a:rPr>
              <a:t>2. _____________________ system and the cross.</a:t>
            </a:r>
            <a:r>
              <a:rPr lang="en-US" dirty="0">
                <a:solidFill>
                  <a:schemeClr val="bg1"/>
                </a:solidFill>
                <a:latin typeface="Arial" charset="0"/>
                <a:cs typeface="Arial" charset="0"/>
              </a:rPr>
              <a:t> </a:t>
            </a:r>
          </a:p>
        </p:txBody>
      </p:sp>
      <p:sp>
        <p:nvSpPr>
          <p:cNvPr id="22533" name="Text Box 5"/>
          <p:cNvSpPr txBox="1">
            <a:spLocks noChangeArrowheads="1"/>
          </p:cNvSpPr>
          <p:nvPr/>
        </p:nvSpPr>
        <p:spPr bwMode="auto">
          <a:xfrm>
            <a:off x="1524000" y="2133600"/>
            <a:ext cx="2209800" cy="579438"/>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3200" b="1" dirty="0">
                <a:solidFill>
                  <a:srgbClr val="FF0000"/>
                </a:solidFill>
                <a:latin typeface="Arial" charset="0"/>
              </a:rPr>
              <a:t>MYSTERY</a:t>
            </a:r>
          </a:p>
        </p:txBody>
      </p:sp>
      <p:sp>
        <p:nvSpPr>
          <p:cNvPr id="22534" name="Text Box 6"/>
          <p:cNvSpPr txBox="1">
            <a:spLocks noChangeArrowheads="1"/>
          </p:cNvSpPr>
          <p:nvPr/>
        </p:nvSpPr>
        <p:spPr bwMode="auto">
          <a:xfrm>
            <a:off x="1447800" y="4724400"/>
            <a:ext cx="4495800" cy="579438"/>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lgn="ctr">
              <a:spcBef>
                <a:spcPct val="50000"/>
              </a:spcBef>
              <a:defRPr/>
            </a:pPr>
            <a:r>
              <a:rPr lang="en-US" sz="3200" b="1" dirty="0">
                <a:solidFill>
                  <a:srgbClr val="FF0000"/>
                </a:solidFill>
                <a:latin typeface="Arial" charset="0"/>
              </a:rPr>
              <a:t>THE</a:t>
            </a:r>
            <a:r>
              <a:rPr lang="en-US" sz="3200" b="1" dirty="0">
                <a:solidFill>
                  <a:schemeClr val="bg1"/>
                </a:solidFill>
                <a:latin typeface="Arial" charset="0"/>
              </a:rPr>
              <a:t> </a:t>
            </a:r>
            <a:r>
              <a:rPr lang="en-US" sz="3200" b="1" dirty="0">
                <a:solidFill>
                  <a:srgbClr val="FF0000"/>
                </a:solidFill>
                <a:latin typeface="Arial" charset="0"/>
              </a:rPr>
              <a:t>SACRIFICIAL</a:t>
            </a:r>
          </a:p>
        </p:txBody>
      </p:sp>
      <p:sp>
        <p:nvSpPr>
          <p:cNvPr id="6" name="Rectangle 3"/>
          <p:cNvSpPr txBox="1">
            <a:spLocks noChangeArrowheads="1"/>
          </p:cNvSpPr>
          <p:nvPr/>
        </p:nvSpPr>
        <p:spPr bwMode="auto">
          <a:xfrm>
            <a:off x="500034" y="285728"/>
            <a:ext cx="7772400" cy="1143000"/>
          </a:xfrm>
          <a:prstGeom prst="rect">
            <a:avLst/>
          </a:prstGeom>
          <a:noFill/>
          <a:ln w="9525">
            <a:noFill/>
            <a:miter lim="800000"/>
            <a:headEnd/>
            <a:tailEnd/>
          </a:ln>
        </p:spPr>
        <p:txBody>
          <a:bodyPr anchor="ctr">
            <a:scene3d>
              <a:camera prst="orthographicFront"/>
              <a:lightRig rig="threePt" dir="t"/>
            </a:scene3d>
            <a:sp3d extrusionH="57150">
              <a:bevelT w="38100" h="38100"/>
            </a:sp3d>
          </a:bodyPr>
          <a:lstStyle/>
          <a:p>
            <a:pPr algn="ctr">
              <a:defRPr/>
            </a:pPr>
            <a:r>
              <a:rPr lang="en-US" sz="4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mj-ea"/>
                <a:cs typeface="Arial" charset="0"/>
              </a:rPr>
              <a:t>B. The Messiah</a:t>
            </a:r>
            <a:r>
              <a:rPr lang="en-US" sz="4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 </a:t>
            </a:r>
          </a:p>
        </p:txBody>
      </p:sp>
      <p:sp>
        <p:nvSpPr>
          <p:cNvPr id="3" name="TextBox 2">
            <a:extLst>
              <a:ext uri="{FF2B5EF4-FFF2-40B4-BE49-F238E27FC236}">
                <a16:creationId xmlns:a16="http://schemas.microsoft.com/office/drawing/2014/main" id="{CB31EF6D-3A5D-2F69-880E-4565FBF9D77E}"/>
              </a:ext>
            </a:extLst>
          </p:cNvPr>
          <p:cNvSpPr txBox="1"/>
          <p:nvPr/>
        </p:nvSpPr>
        <p:spPr>
          <a:xfrm>
            <a:off x="1012912" y="3892678"/>
            <a:ext cx="8131088" cy="707886"/>
          </a:xfrm>
          <a:prstGeom prst="rect">
            <a:avLst/>
          </a:prstGeom>
          <a:noFill/>
        </p:spPr>
        <p:txBody>
          <a:bodyPr wrap="square">
            <a:spAutoFit/>
          </a:bodyPr>
          <a:lstStyle/>
          <a:p>
            <a:r>
              <a:rPr lang="en-US" sz="2000" i="1" dirty="0">
                <a:solidFill>
                  <a:schemeClr val="bg1"/>
                </a:solidFill>
                <a:latin typeface="system-ui"/>
              </a:rPr>
              <a:t>“</a:t>
            </a:r>
            <a:r>
              <a:rPr lang="en-US" sz="2000" b="0" i="1" dirty="0">
                <a:solidFill>
                  <a:schemeClr val="bg1"/>
                </a:solidFill>
                <a:effectLst/>
                <a:latin typeface="system-ui"/>
              </a:rPr>
              <a:t>But we speak the wisdom of God in a mystery, the hidden wisdom </a:t>
            </a:r>
          </a:p>
          <a:p>
            <a:r>
              <a:rPr lang="en-US" sz="2000" b="0" i="1" dirty="0">
                <a:solidFill>
                  <a:schemeClr val="bg1"/>
                </a:solidFill>
                <a:effectLst/>
                <a:latin typeface="system-ui"/>
              </a:rPr>
              <a:t>which God ordained before the ages for our glory.” </a:t>
            </a:r>
            <a:r>
              <a:rPr lang="en-US" sz="2000" b="0" i="0" dirty="0">
                <a:solidFill>
                  <a:schemeClr val="bg1"/>
                </a:solidFill>
                <a:effectLst/>
                <a:latin typeface="system-ui"/>
              </a:rPr>
              <a:t>1 Cor2:7</a:t>
            </a:r>
            <a:endParaRPr lang="en-SG" sz="2000" dirty="0">
              <a:solidFill>
                <a:schemeClr val="bg1"/>
              </a:solidFill>
            </a:endParaRPr>
          </a:p>
        </p:txBody>
      </p:sp>
      <p:sp>
        <p:nvSpPr>
          <p:cNvPr id="4" name="TextBox 3">
            <a:extLst>
              <a:ext uri="{FF2B5EF4-FFF2-40B4-BE49-F238E27FC236}">
                <a16:creationId xmlns:a16="http://schemas.microsoft.com/office/drawing/2014/main" id="{CD7B8B0C-3DB2-40F9-ACDF-01DD7E03E746}"/>
              </a:ext>
            </a:extLst>
          </p:cNvPr>
          <p:cNvSpPr txBox="1"/>
          <p:nvPr/>
        </p:nvSpPr>
        <p:spPr>
          <a:xfrm>
            <a:off x="974812" y="2766361"/>
            <a:ext cx="7118176" cy="1200329"/>
          </a:xfrm>
          <a:prstGeom prst="rect">
            <a:avLst/>
          </a:prstGeom>
          <a:solidFill>
            <a:schemeClr val="tx1">
              <a:lumMod val="95000"/>
              <a:lumOff val="5000"/>
            </a:schemeClr>
          </a:solidFill>
        </p:spPr>
        <p:txBody>
          <a:bodyPr wrap="square">
            <a:spAutoFit/>
          </a:bodyPr>
          <a:lstStyle/>
          <a:p>
            <a:r>
              <a:rPr lang="en-US" b="1" i="1" baseline="30000" dirty="0">
                <a:solidFill>
                  <a:schemeClr val="bg1"/>
                </a:solidFill>
                <a:latin typeface="system-ui"/>
              </a:rPr>
              <a:t>“</a:t>
            </a:r>
            <a:r>
              <a:rPr lang="en-US" b="0" i="1" dirty="0">
                <a:solidFill>
                  <a:schemeClr val="bg1"/>
                </a:solidFill>
                <a:effectLst/>
                <a:latin typeface="system-ui"/>
              </a:rPr>
              <a:t>That the Gentiles should be fellow heirs, of the same body, and partakers of His promise in Christ through the gospel.” </a:t>
            </a:r>
            <a:r>
              <a:rPr lang="en-US" b="0" i="0" dirty="0">
                <a:solidFill>
                  <a:schemeClr val="bg1"/>
                </a:solidFill>
                <a:effectLst/>
                <a:latin typeface="system-ui"/>
              </a:rPr>
              <a:t>Ephesians 3:6 (The One New Man in Christ)</a:t>
            </a:r>
            <a:endParaRPr lang="en-SG" dirty="0">
              <a:solidFill>
                <a:schemeClr val="bg1"/>
              </a:solidFill>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25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2253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95825" y="251614"/>
            <a:ext cx="9472566" cy="1143000"/>
          </a:xfrm>
          <a:prstGeom prst="rect">
            <a:avLst/>
          </a:prstGeom>
          <a:noFill/>
          <a:ln w="9525">
            <a:noFill/>
            <a:miter lim="800000"/>
            <a:headEnd/>
            <a:tailEnd/>
          </a:ln>
        </p:spPr>
        <p:txBody>
          <a:bodyPr anchor="ctr">
            <a:scene3d>
              <a:camera prst="orthographicFront"/>
              <a:lightRig rig="threePt" dir="t"/>
            </a:scene3d>
            <a:sp3d extrusionH="57150">
              <a:bevelT w="38100" h="38100"/>
            </a:sp3d>
          </a:bodyPr>
          <a:lstStyle/>
          <a:p>
            <a:pPr algn="ctr">
              <a:defRPr/>
            </a:pPr>
            <a:r>
              <a:rPr lang="en-US" sz="4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mj-ea"/>
                <a:cs typeface="Arial" charset="0"/>
              </a:rPr>
              <a:t>Jesus Fulfils the Sacrificial System</a:t>
            </a:r>
            <a:endParaRPr lang="en-US" sz="4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endParaRPr>
          </a:p>
        </p:txBody>
      </p:sp>
      <p:pic>
        <p:nvPicPr>
          <p:cNvPr id="5" name="Picture 4" descr="A table with text on it&#10;&#10;AI-generated content may be incorrect.">
            <a:extLst>
              <a:ext uri="{FF2B5EF4-FFF2-40B4-BE49-F238E27FC236}">
                <a16:creationId xmlns:a16="http://schemas.microsoft.com/office/drawing/2014/main" id="{4F88F5DF-46C6-9DB3-0FF8-98FEA0366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703" y="1418779"/>
            <a:ext cx="8488593" cy="4807992"/>
          </a:xfrm>
          <a:prstGeom prst="rect">
            <a:avLst/>
          </a:prstGeom>
        </p:spPr>
      </p:pic>
    </p:spTree>
  </p:cSld>
  <p:clrMapOvr>
    <a:masterClrMapping/>
  </p:clrMapOvr>
  <p:transition>
    <p:newsflash/>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899592" y="1425491"/>
            <a:ext cx="7696200" cy="409342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Times New Roman" pitchFamily="18" charset="0"/>
              </a:rPr>
              <a:t>1.</a:t>
            </a:r>
            <a:r>
              <a:rPr kumimoji="0" lang="en-US" sz="3200" b="0" i="0" u="none" strike="noStrike" kern="1200" cap="none" spc="0" normalizeH="0" baseline="0" noProof="0" dirty="0">
                <a:ln>
                  <a:noFill/>
                </a:ln>
                <a:solidFill>
                  <a:srgbClr val="FFFFFF"/>
                </a:solidFill>
                <a:effectLst/>
                <a:uLnTx/>
                <a:uFillTx/>
                <a:latin typeface="Arial" charset="0"/>
                <a:ea typeface="+mn-ea"/>
                <a:cs typeface="Arial" charset="0"/>
              </a:rPr>
              <a:t>Polemic (hostile) against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Arial" charset="0"/>
              </a:rPr>
              <a:t>______________ self-righteousness.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1" u="none" strike="noStrike" kern="1200" cap="none" spc="0" normalizeH="0" baseline="30000" noProof="0" dirty="0">
                <a:ln>
                  <a:noFill/>
                </a:ln>
                <a:solidFill>
                  <a:srgbClr val="FFFFFF"/>
                </a:solidFill>
                <a:effectLst/>
                <a:uLnTx/>
                <a:uFillTx/>
                <a:latin typeface="Times New Roman"/>
                <a:ea typeface="+mn-ea"/>
                <a:cs typeface="+mn-cs"/>
              </a:rPr>
              <a:t> ”</a:t>
            </a:r>
            <a:r>
              <a:rPr kumimoji="0" lang="en-US" sz="2400" b="1" i="1" u="none" strike="noStrike" kern="1200" cap="none" spc="0" normalizeH="0" baseline="0" noProof="0" dirty="0">
                <a:ln>
                  <a:noFill/>
                </a:ln>
                <a:solidFill>
                  <a:srgbClr val="FFFFFF"/>
                </a:solidFill>
                <a:effectLst/>
                <a:uLnTx/>
                <a:uFillTx/>
                <a:latin typeface="Times New Roman"/>
                <a:ea typeface="+mn-ea"/>
                <a:cs typeface="+mn-cs"/>
              </a:rPr>
              <a:t>For by grace you have been saved through faith, and that not of yourselves; it is the gift of God, </a:t>
            </a:r>
            <a:r>
              <a:rPr kumimoji="0" lang="en-US" sz="2400" b="1" i="1" u="none" strike="noStrike" kern="1200" cap="none" spc="0" normalizeH="0" baseline="30000" noProof="0" dirty="0">
                <a:ln>
                  <a:noFill/>
                </a:ln>
                <a:solidFill>
                  <a:srgbClr val="FFFFFF"/>
                </a:solidFill>
                <a:effectLst/>
                <a:uLnTx/>
                <a:uFillTx/>
                <a:latin typeface="Times New Roman"/>
                <a:ea typeface="+mn-ea"/>
                <a:cs typeface="+mn-cs"/>
              </a:rPr>
              <a:t>9 </a:t>
            </a:r>
            <a:r>
              <a:rPr kumimoji="0" lang="en-US" sz="2400" b="1" i="1" u="none" strike="noStrike" kern="1200" cap="none" spc="0" normalizeH="0" baseline="0" noProof="0" dirty="0">
                <a:ln>
                  <a:noFill/>
                </a:ln>
                <a:solidFill>
                  <a:srgbClr val="FFFFFF"/>
                </a:solidFill>
                <a:effectLst/>
                <a:uLnTx/>
                <a:uFillTx/>
                <a:latin typeface="Times New Roman"/>
                <a:ea typeface="+mn-ea"/>
                <a:cs typeface="+mn-cs"/>
              </a:rPr>
              <a:t>not of works, lest anyone should boast.” </a:t>
            </a:r>
            <a:r>
              <a:rPr kumimoji="0" lang="en-US" sz="2400" b="1" i="0" u="none" strike="noStrike" kern="1200" cap="none" spc="0" normalizeH="0" baseline="0" noProof="0" dirty="0">
                <a:ln>
                  <a:noFill/>
                </a:ln>
                <a:solidFill>
                  <a:srgbClr val="FFFFFF"/>
                </a:solidFill>
                <a:effectLst/>
                <a:uLnTx/>
                <a:uFillTx/>
                <a:latin typeface="Times New Roman"/>
                <a:ea typeface="+mn-ea"/>
                <a:cs typeface="+mn-cs"/>
              </a:rPr>
              <a:t>Ephesians 2:8-9</a:t>
            </a:r>
            <a:endParaRPr kumimoji="0" lang="en-US" sz="3200" b="1" i="0" u="none" strike="noStrike" kern="1200" cap="none" spc="0" normalizeH="0" baseline="0" noProof="0" dirty="0">
              <a:ln>
                <a:noFill/>
              </a:ln>
              <a:solidFill>
                <a:srgbClr val="FFFFFF"/>
              </a:solidFill>
              <a:effectLst/>
              <a:uLnTx/>
              <a:uFillTx/>
              <a:latin typeface="Arial" charset="0"/>
              <a:ea typeface="+mn-ea"/>
              <a:cs typeface="Times New Roman"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Arial" charset="0"/>
              </a:rPr>
              <a:t>2. God's acceptance is extended to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Arial" charset="0"/>
              </a:rPr>
              <a:t>_______. </a:t>
            </a:r>
          </a:p>
        </p:txBody>
      </p:sp>
      <p:sp>
        <p:nvSpPr>
          <p:cNvPr id="23556" name="Text Box 4"/>
          <p:cNvSpPr txBox="1">
            <a:spLocks noChangeArrowheads="1"/>
          </p:cNvSpPr>
          <p:nvPr/>
        </p:nvSpPr>
        <p:spPr bwMode="auto">
          <a:xfrm>
            <a:off x="1199803" y="2132856"/>
            <a:ext cx="2743200" cy="579438"/>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LEGALISTIC</a:t>
            </a:r>
          </a:p>
        </p:txBody>
      </p:sp>
      <p:sp>
        <p:nvSpPr>
          <p:cNvPr id="23557" name="Text Box 5"/>
          <p:cNvSpPr txBox="1">
            <a:spLocks noChangeArrowheads="1"/>
          </p:cNvSpPr>
          <p:nvPr/>
        </p:nvSpPr>
        <p:spPr bwMode="auto">
          <a:xfrm>
            <a:off x="1199803" y="4829035"/>
            <a:ext cx="1295400" cy="579438"/>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ALL</a:t>
            </a:r>
          </a:p>
        </p:txBody>
      </p:sp>
      <p:sp>
        <p:nvSpPr>
          <p:cNvPr id="6" name="Rectangle 2"/>
          <p:cNvSpPr txBox="1">
            <a:spLocks noChangeArrowheads="1"/>
          </p:cNvSpPr>
          <p:nvPr/>
        </p:nvSpPr>
        <p:spPr bwMode="auto">
          <a:xfrm>
            <a:off x="467544" y="-183574"/>
            <a:ext cx="7772400" cy="1143000"/>
          </a:xfrm>
          <a:prstGeom prst="rect">
            <a:avLst/>
          </a:prstGeom>
          <a:noFill/>
          <a:ln w="9525">
            <a:noFill/>
            <a:miter lim="800000"/>
            <a:headEnd/>
            <a:tailEnd/>
          </a:ln>
        </p:spPr>
        <p:txBody>
          <a:bodyPr anchor="ctr">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Arial" charset="0"/>
              </a:rPr>
              <a:t>C. Grace (undeserved merit)</a:t>
            </a:r>
            <a:r>
              <a:rPr kumimoji="0" lang="en-US" sz="4400" b="0" i="0" u="none" strike="noStrike" kern="0" cap="none" spc="0" normalizeH="0" baseline="0" noProof="0" dirty="0">
                <a:ln>
                  <a:noFill/>
                </a:ln>
                <a:solidFill>
                  <a:srgbClr val="000000"/>
                </a:solidFill>
                <a:effectLst/>
                <a:uLnTx/>
                <a:uFillTx/>
                <a:latin typeface="Times New Roman"/>
                <a:ea typeface="+mn-ea"/>
                <a:cs typeface="+mn-cs"/>
              </a:rPr>
              <a:t> </a:t>
            </a:r>
          </a:p>
        </p:txBody>
      </p:sp>
      <p:sp>
        <p:nvSpPr>
          <p:cNvPr id="3" name="TextBox 2">
            <a:extLst>
              <a:ext uri="{FF2B5EF4-FFF2-40B4-BE49-F238E27FC236}">
                <a16:creationId xmlns:a16="http://schemas.microsoft.com/office/drawing/2014/main" id="{4C7E50ED-1497-128C-79C9-E21EABE30B53}"/>
              </a:ext>
            </a:extLst>
          </p:cNvPr>
          <p:cNvSpPr txBox="1"/>
          <p:nvPr/>
        </p:nvSpPr>
        <p:spPr>
          <a:xfrm>
            <a:off x="899592" y="5512073"/>
            <a:ext cx="7488832"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rPr>
              <a:t>“(God) who desires all men to be saved and to come to the knowledge of the truth.” </a:t>
            </a:r>
            <a:r>
              <a:rPr kumimoji="0" lang="en-US" sz="2400" b="1"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rPr>
              <a:t>1 Timothy 2:4</a:t>
            </a:r>
            <a:endParaRPr kumimoji="0" lang="en-SG" sz="2400" b="1"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0ACE3140-BBFD-A68C-E830-4FA2C3EAE305}"/>
              </a:ext>
            </a:extLst>
          </p:cNvPr>
          <p:cNvSpPr/>
          <p:nvPr/>
        </p:nvSpPr>
        <p:spPr>
          <a:xfrm>
            <a:off x="776173" y="642905"/>
            <a:ext cx="7806561" cy="707886"/>
          </a:xfrm>
          <a:prstGeom prst="rect">
            <a:avLst/>
          </a:prstGeom>
          <a:noFill/>
        </p:spPr>
        <p:txBody>
          <a:bodyPr wrap="none" lIns="91440" tIns="45720" rIns="91440" bIns="45720">
            <a:spAutoFit/>
          </a:bodyPr>
          <a:lstStyle/>
          <a:p>
            <a:pPr algn="ctr"/>
            <a:r>
              <a:rPr lang="en-US" sz="4000" b="0" cap="none" spc="0" dirty="0">
                <a:ln w="0"/>
                <a:solidFill>
                  <a:srgbClr val="FFFF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a:t>
            </a:r>
            <a:r>
              <a:rPr lang="en-US" sz="40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od’s </a:t>
            </a:r>
            <a:r>
              <a:rPr lang="en-US" sz="4000" b="0" cap="none" spc="0" dirty="0">
                <a:ln w="0"/>
                <a:solidFill>
                  <a:srgbClr val="FFFF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a:t>
            </a:r>
            <a:r>
              <a:rPr lang="en-US" sz="40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iches </a:t>
            </a:r>
            <a:r>
              <a:rPr lang="en-US" sz="4000" b="0" cap="none" spc="0" dirty="0">
                <a:ln w="0"/>
                <a:solidFill>
                  <a:srgbClr val="FFFF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a:t>
            </a:r>
            <a:r>
              <a:rPr lang="en-US" sz="40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 </a:t>
            </a:r>
            <a:r>
              <a:rPr lang="en-US" sz="4000" b="0" cap="none" spc="0" dirty="0">
                <a:ln w="0"/>
                <a:solidFill>
                  <a:srgbClr val="FFFF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a:t>
            </a:r>
            <a:r>
              <a:rPr lang="en-US" sz="40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hrist’s </a:t>
            </a:r>
            <a:r>
              <a:rPr lang="en-US" sz="4000" b="0" cap="none" spc="0" dirty="0">
                <a:ln w="0"/>
                <a:solidFill>
                  <a:srgbClr val="FFFF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a:t>
            </a:r>
            <a:r>
              <a:rPr lang="en-US" sz="40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xpense</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5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355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727149" y="1131789"/>
            <a:ext cx="8126288" cy="353943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sp3d extrusionH="57150">
              <a:bevelT w="38100" h="38100"/>
            </a:sp3d>
          </a:bodyPr>
          <a:lstStyle/>
          <a:p>
            <a:pPr>
              <a:spcBef>
                <a:spcPct val="50000"/>
              </a:spcBef>
              <a:defRPr/>
            </a:pPr>
            <a:r>
              <a:rPr lang="en-US" sz="3200" dirty="0">
                <a:latin typeface="Arial" charset="0"/>
                <a:cs typeface="Times New Roman" pitchFamily="18" charset="0"/>
              </a:rPr>
              <a:t>     </a:t>
            </a:r>
            <a:r>
              <a:rPr lang="en-US" sz="3200" dirty="0">
                <a:solidFill>
                  <a:schemeClr val="bg1"/>
                </a:solidFill>
                <a:latin typeface="Arial" charset="0"/>
                <a:cs typeface="Times New Roman" pitchFamily="18" charset="0"/>
              </a:rPr>
              <a:t>1. </a:t>
            </a:r>
            <a:r>
              <a:rPr lang="en-US" sz="3200" dirty="0">
                <a:solidFill>
                  <a:schemeClr val="bg1"/>
                </a:solidFill>
                <a:latin typeface="Arial" charset="0"/>
                <a:cs typeface="Arial" charset="0"/>
              </a:rPr>
              <a:t>New Covenant and the work of the      </a:t>
            </a:r>
          </a:p>
          <a:p>
            <a:pPr>
              <a:spcBef>
                <a:spcPct val="50000"/>
              </a:spcBef>
              <a:defRPr/>
            </a:pPr>
            <a:r>
              <a:rPr lang="en-US" sz="3200" dirty="0">
                <a:solidFill>
                  <a:schemeClr val="bg1"/>
                </a:solidFill>
                <a:latin typeface="Arial" charset="0"/>
                <a:cs typeface="Arial" charset="0"/>
              </a:rPr>
              <a:t>          ______ _______. Acts 2.</a:t>
            </a:r>
            <a:endParaRPr lang="en-US" sz="3200" dirty="0">
              <a:solidFill>
                <a:schemeClr val="bg1"/>
              </a:solidFill>
              <a:latin typeface="Arial" charset="0"/>
              <a:cs typeface="Times New Roman" pitchFamily="18" charset="0"/>
            </a:endParaRPr>
          </a:p>
          <a:p>
            <a:pPr>
              <a:spcBef>
                <a:spcPct val="50000"/>
              </a:spcBef>
              <a:defRPr/>
            </a:pPr>
            <a:r>
              <a:rPr lang="en-US" sz="3200" dirty="0">
                <a:solidFill>
                  <a:schemeClr val="bg1"/>
                </a:solidFill>
                <a:latin typeface="Arial" charset="0"/>
                <a:cs typeface="Arial" charset="0"/>
              </a:rPr>
              <a:t>    </a:t>
            </a:r>
            <a:r>
              <a:rPr lang="en-US" sz="3200" dirty="0">
                <a:solidFill>
                  <a:schemeClr val="bg1"/>
                </a:solidFill>
                <a:latin typeface="Arial" charset="0"/>
                <a:cs typeface="Times New Roman" pitchFamily="18" charset="0"/>
              </a:rPr>
              <a:t> 2. </a:t>
            </a:r>
            <a:r>
              <a:rPr lang="en-US" sz="3200" dirty="0">
                <a:solidFill>
                  <a:schemeClr val="bg1"/>
                </a:solidFill>
                <a:latin typeface="Arial" charset="0"/>
                <a:cs typeface="Arial" charset="0"/>
              </a:rPr>
              <a:t>Neither _____ nor ______. Gal. 3:28. </a:t>
            </a:r>
            <a:endParaRPr lang="en-US" sz="3200" dirty="0">
              <a:solidFill>
                <a:schemeClr val="bg1"/>
              </a:solidFill>
              <a:latin typeface="Arial" charset="0"/>
              <a:cs typeface="Times New Roman" pitchFamily="18" charset="0"/>
            </a:endParaRPr>
          </a:p>
          <a:p>
            <a:pPr>
              <a:spcBef>
                <a:spcPct val="50000"/>
              </a:spcBef>
              <a:defRPr/>
            </a:pPr>
            <a:r>
              <a:rPr lang="en-US" sz="3200" dirty="0">
                <a:solidFill>
                  <a:schemeClr val="bg1"/>
                </a:solidFill>
                <a:latin typeface="Arial" charset="0"/>
                <a:cs typeface="Times New Roman" pitchFamily="18" charset="0"/>
              </a:rPr>
              <a:t>     3. </a:t>
            </a:r>
            <a:r>
              <a:rPr lang="en-US" sz="3200" dirty="0">
                <a:solidFill>
                  <a:schemeClr val="bg1"/>
                </a:solidFill>
                <a:latin typeface="Arial" charset="0"/>
                <a:cs typeface="Arial" charset="0"/>
              </a:rPr>
              <a:t>____________ of heaven. Phil 3:20. </a:t>
            </a:r>
            <a:endParaRPr lang="en-US" sz="3200" dirty="0">
              <a:solidFill>
                <a:schemeClr val="bg1"/>
              </a:solidFill>
              <a:latin typeface="Arial" charset="0"/>
              <a:cs typeface="Times New Roman" pitchFamily="18" charset="0"/>
            </a:endParaRPr>
          </a:p>
          <a:p>
            <a:pPr>
              <a:spcBef>
                <a:spcPct val="50000"/>
              </a:spcBef>
              <a:defRPr/>
            </a:pPr>
            <a:r>
              <a:rPr lang="en-US" sz="3200" dirty="0">
                <a:solidFill>
                  <a:schemeClr val="bg1"/>
                </a:solidFill>
                <a:latin typeface="Arial" charset="0"/>
                <a:cs typeface="Arial" charset="0"/>
              </a:rPr>
              <a:t>     4. Global _______________. 2 Cor 5:20.</a:t>
            </a:r>
          </a:p>
        </p:txBody>
      </p:sp>
      <p:sp>
        <p:nvSpPr>
          <p:cNvPr id="24580" name="Text Box 4"/>
          <p:cNvSpPr txBox="1">
            <a:spLocks noChangeArrowheads="1"/>
          </p:cNvSpPr>
          <p:nvPr/>
        </p:nvSpPr>
        <p:spPr bwMode="auto">
          <a:xfrm>
            <a:off x="1995488" y="1829370"/>
            <a:ext cx="4267200" cy="579438"/>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3200" b="1" dirty="0">
                <a:solidFill>
                  <a:srgbClr val="FF0000"/>
                </a:solidFill>
                <a:latin typeface="Arial" charset="0"/>
              </a:rPr>
              <a:t>HOLY</a:t>
            </a:r>
            <a:r>
              <a:rPr lang="en-US" sz="3200" b="1" dirty="0">
                <a:solidFill>
                  <a:schemeClr val="bg1"/>
                </a:solidFill>
                <a:latin typeface="Arial" charset="0"/>
              </a:rPr>
              <a:t>  </a:t>
            </a:r>
            <a:r>
              <a:rPr lang="en-US" sz="3200" b="1" dirty="0">
                <a:solidFill>
                  <a:srgbClr val="FF0000"/>
                </a:solidFill>
                <a:latin typeface="Arial" charset="0"/>
              </a:rPr>
              <a:t>SPIRIT</a:t>
            </a:r>
          </a:p>
        </p:txBody>
      </p:sp>
      <p:sp>
        <p:nvSpPr>
          <p:cNvPr id="24581" name="Text Box 5"/>
          <p:cNvSpPr txBox="1">
            <a:spLocks noChangeArrowheads="1"/>
          </p:cNvSpPr>
          <p:nvPr/>
        </p:nvSpPr>
        <p:spPr bwMode="auto">
          <a:xfrm>
            <a:off x="3200400" y="2533427"/>
            <a:ext cx="1219200" cy="579438"/>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3200" b="1" dirty="0">
                <a:solidFill>
                  <a:srgbClr val="FF0000"/>
                </a:solidFill>
                <a:latin typeface="Arial" charset="0"/>
              </a:rPr>
              <a:t>JEW</a:t>
            </a:r>
          </a:p>
        </p:txBody>
      </p:sp>
      <p:sp>
        <p:nvSpPr>
          <p:cNvPr id="24582" name="Text Box 6"/>
          <p:cNvSpPr txBox="1">
            <a:spLocks noChangeArrowheads="1"/>
          </p:cNvSpPr>
          <p:nvPr/>
        </p:nvSpPr>
        <p:spPr bwMode="auto">
          <a:xfrm>
            <a:off x="5064051" y="2593753"/>
            <a:ext cx="1828800" cy="519112"/>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dirty="0">
                <a:solidFill>
                  <a:srgbClr val="FF0000"/>
                </a:solidFill>
                <a:latin typeface="Arial" charset="0"/>
              </a:rPr>
              <a:t>GREEK</a:t>
            </a:r>
          </a:p>
        </p:txBody>
      </p:sp>
      <p:sp>
        <p:nvSpPr>
          <p:cNvPr id="24583" name="Text Box 7"/>
          <p:cNvSpPr txBox="1">
            <a:spLocks noChangeArrowheads="1"/>
          </p:cNvSpPr>
          <p:nvPr/>
        </p:nvSpPr>
        <p:spPr bwMode="auto">
          <a:xfrm>
            <a:off x="1981200" y="3312604"/>
            <a:ext cx="2667000" cy="579438"/>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3200" b="1" dirty="0">
                <a:solidFill>
                  <a:srgbClr val="FF0000"/>
                </a:solidFill>
                <a:latin typeface="Arial" charset="0"/>
              </a:rPr>
              <a:t>CITIZENS</a:t>
            </a:r>
          </a:p>
        </p:txBody>
      </p:sp>
      <p:sp>
        <p:nvSpPr>
          <p:cNvPr id="24584" name="Text Box 8"/>
          <p:cNvSpPr txBox="1">
            <a:spLocks noChangeArrowheads="1"/>
          </p:cNvSpPr>
          <p:nvPr/>
        </p:nvSpPr>
        <p:spPr bwMode="auto">
          <a:xfrm>
            <a:off x="2999593" y="3998974"/>
            <a:ext cx="3581400" cy="579438"/>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3200" b="1" dirty="0">
                <a:solidFill>
                  <a:srgbClr val="FF0000"/>
                </a:solidFill>
                <a:latin typeface="Arial" charset="0"/>
              </a:rPr>
              <a:t>AMBASSADORS</a:t>
            </a:r>
          </a:p>
        </p:txBody>
      </p:sp>
      <p:sp>
        <p:nvSpPr>
          <p:cNvPr id="9" name="Rectangle 2"/>
          <p:cNvSpPr txBox="1">
            <a:spLocks noChangeArrowheads="1"/>
          </p:cNvSpPr>
          <p:nvPr/>
        </p:nvSpPr>
        <p:spPr bwMode="auto">
          <a:xfrm>
            <a:off x="762000" y="0"/>
            <a:ext cx="7772400" cy="1143000"/>
          </a:xfrm>
          <a:prstGeom prst="rect">
            <a:avLst/>
          </a:prstGeom>
          <a:noFill/>
          <a:ln w="9525">
            <a:noFill/>
            <a:miter lim="800000"/>
            <a:headEnd/>
            <a:tailEnd/>
          </a:ln>
        </p:spPr>
        <p:txBody>
          <a:bodyPr anchor="ctr">
            <a:scene3d>
              <a:camera prst="orthographicFront"/>
              <a:lightRig rig="threePt" dir="t"/>
            </a:scene3d>
            <a:sp3d extrusionH="57150">
              <a:bevelT w="38100" h="38100"/>
            </a:sp3d>
          </a:bodyPr>
          <a:lstStyle/>
          <a:p>
            <a:pPr algn="ctr">
              <a:defRPr/>
            </a:pPr>
            <a:r>
              <a:rPr lang="en-US" sz="4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mj-ea"/>
                <a:cs typeface="Arial" charset="0"/>
              </a:rPr>
              <a:t>D. New Community of God</a:t>
            </a:r>
            <a:r>
              <a:rPr lang="en-US" sz="4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 </a:t>
            </a:r>
          </a:p>
        </p:txBody>
      </p:sp>
      <p:pic>
        <p:nvPicPr>
          <p:cNvPr id="3" name="Picture 2" descr="A black and white text&#10;&#10;AI-generated content may be incorrect.">
            <a:extLst>
              <a:ext uri="{FF2B5EF4-FFF2-40B4-BE49-F238E27FC236}">
                <a16:creationId xmlns:a16="http://schemas.microsoft.com/office/drawing/2014/main" id="{1C959DCB-C378-C6F8-DBDA-B942EBE96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4822317"/>
            <a:ext cx="8091437" cy="1847043"/>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458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458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458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typ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458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458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609600" y="1143000"/>
            <a:ext cx="8077200" cy="5021263"/>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b="1" dirty="0">
                <a:solidFill>
                  <a:schemeClr val="bg1"/>
                </a:solidFill>
                <a:latin typeface="Arial" charset="0"/>
                <a:cs typeface="Arial" charset="0"/>
              </a:rPr>
              <a:t>The Gospels:</a:t>
            </a:r>
            <a:r>
              <a:rPr lang="en-US" dirty="0">
                <a:solidFill>
                  <a:schemeClr val="bg1"/>
                </a:solidFill>
                <a:latin typeface="Arial" charset="0"/>
                <a:cs typeface="Arial" charset="0"/>
              </a:rPr>
              <a:t> Jesus lays down what the Church’s mission is (to spread the Kingdom to every tongue, tribe and nation) and how to accomplish it (in the character and authority of Christ) – Matthew 24:14; 28:19-20</a:t>
            </a:r>
            <a:endParaRPr lang="en-US" dirty="0">
              <a:solidFill>
                <a:schemeClr val="bg1"/>
              </a:solidFill>
              <a:cs typeface="Times New Roman" pitchFamily="18" charset="0"/>
            </a:endParaRPr>
          </a:p>
          <a:p>
            <a:pPr>
              <a:spcBef>
                <a:spcPct val="50000"/>
              </a:spcBef>
              <a:defRPr/>
            </a:pPr>
            <a:r>
              <a:rPr lang="en-US" b="1" dirty="0">
                <a:solidFill>
                  <a:schemeClr val="bg1"/>
                </a:solidFill>
                <a:latin typeface="Arial" charset="0"/>
                <a:cs typeface="Arial" charset="0"/>
              </a:rPr>
              <a:t>Acts:</a:t>
            </a:r>
            <a:r>
              <a:rPr lang="en-US" dirty="0">
                <a:solidFill>
                  <a:schemeClr val="bg1"/>
                </a:solidFill>
                <a:latin typeface="Arial" charset="0"/>
                <a:cs typeface="Arial" charset="0"/>
              </a:rPr>
              <a:t> Account of how the early Church outworks this mission in the power of the Holy Spirit – Acts 1:8</a:t>
            </a:r>
            <a:endParaRPr lang="en-US" dirty="0">
              <a:solidFill>
                <a:schemeClr val="bg1"/>
              </a:solidFill>
              <a:cs typeface="Times New Roman" pitchFamily="18" charset="0"/>
            </a:endParaRPr>
          </a:p>
          <a:p>
            <a:pPr>
              <a:spcBef>
                <a:spcPct val="50000"/>
              </a:spcBef>
              <a:defRPr/>
            </a:pPr>
            <a:r>
              <a:rPr lang="en-US" b="1" dirty="0">
                <a:solidFill>
                  <a:schemeClr val="bg1"/>
                </a:solidFill>
                <a:latin typeface="Arial" charset="0"/>
                <a:cs typeface="Arial" charset="0"/>
              </a:rPr>
              <a:t>Epistles:</a:t>
            </a:r>
            <a:r>
              <a:rPr lang="en-US" dirty="0">
                <a:solidFill>
                  <a:schemeClr val="bg1"/>
                </a:solidFill>
                <a:latin typeface="Arial" charset="0"/>
                <a:cs typeface="Arial" charset="0"/>
              </a:rPr>
              <a:t> Every aspect of how we, as individuals and the Church, can be set free to fulfill His mission – Rom 16:26</a:t>
            </a:r>
            <a:endParaRPr lang="en-US" dirty="0">
              <a:solidFill>
                <a:schemeClr val="bg1"/>
              </a:solidFill>
              <a:cs typeface="Times New Roman" pitchFamily="18" charset="0"/>
            </a:endParaRPr>
          </a:p>
          <a:p>
            <a:pPr>
              <a:spcBef>
                <a:spcPct val="50000"/>
              </a:spcBef>
              <a:defRPr/>
            </a:pPr>
            <a:r>
              <a:rPr lang="en-US" b="1" dirty="0">
                <a:solidFill>
                  <a:schemeClr val="bg1"/>
                </a:solidFill>
                <a:latin typeface="Arial" charset="0"/>
                <a:cs typeface="Arial" charset="0"/>
              </a:rPr>
              <a:t>Revelation:</a:t>
            </a:r>
            <a:r>
              <a:rPr lang="en-US" dirty="0">
                <a:solidFill>
                  <a:schemeClr val="bg1"/>
                </a:solidFill>
                <a:latin typeface="Arial" charset="0"/>
                <a:cs typeface="Arial" charset="0"/>
              </a:rPr>
              <a:t> The certain truth that His mission will be accomplished – a world full of people bearing His image, the Kingdom filling the earth and Christ ruling and reigning with His saints – Rev. 7:9</a:t>
            </a:r>
            <a:endParaRPr lang="en-US" dirty="0">
              <a:solidFill>
                <a:schemeClr val="bg1"/>
              </a:solidFill>
            </a:endParaRPr>
          </a:p>
        </p:txBody>
      </p:sp>
      <p:sp>
        <p:nvSpPr>
          <p:cNvPr id="4" name="Rectangle 3"/>
          <p:cNvSpPr txBox="1">
            <a:spLocks noChangeArrowheads="1"/>
          </p:cNvSpPr>
          <p:nvPr/>
        </p:nvSpPr>
        <p:spPr bwMode="auto">
          <a:xfrm>
            <a:off x="609600" y="0"/>
            <a:ext cx="7772400" cy="1143000"/>
          </a:xfrm>
          <a:prstGeom prst="rect">
            <a:avLst/>
          </a:prstGeom>
          <a:noFill/>
          <a:ln w="9525">
            <a:noFill/>
            <a:miter lim="800000"/>
            <a:headEnd/>
            <a:tailEnd/>
          </a:ln>
        </p:spPr>
        <p:txBody>
          <a:bodyPr anchor="ctr">
            <a:scene3d>
              <a:camera prst="orthographicFront"/>
              <a:lightRig rig="threePt" dir="t"/>
            </a:scene3d>
            <a:sp3d extrusionH="57150">
              <a:bevelT w="38100" h="38100"/>
            </a:sp3d>
          </a:bodyPr>
          <a:lstStyle/>
          <a:p>
            <a:pPr algn="ctr">
              <a:defRPr/>
            </a:pPr>
            <a:r>
              <a:rPr lang="en-US" sz="4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mj-ea"/>
                <a:cs typeface="+mj-cs"/>
              </a:rPr>
              <a:t>E. Missions Summary</a:t>
            </a:r>
          </a:p>
        </p:txBody>
      </p:sp>
    </p:spTree>
  </p:cSld>
  <p:clrMapOvr>
    <a:masterClrMapping/>
  </p:clrMapOvr>
  <p:transition>
    <p:newsfla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7E730-8399-743C-4312-EF766C18457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17BDCFD-3967-5BAD-1160-6595D1E70F9D}"/>
              </a:ext>
            </a:extLst>
          </p:cNvPr>
          <p:cNvSpPr/>
          <p:nvPr/>
        </p:nvSpPr>
        <p:spPr>
          <a:xfrm>
            <a:off x="7719007" y="6165995"/>
            <a:ext cx="1368153" cy="707886"/>
          </a:xfrm>
          <a:prstGeom prst="rect">
            <a:avLst/>
          </a:prstGeom>
          <a:noFill/>
        </p:spPr>
        <p:txBody>
          <a:bodyPr wrap="square" lIns="91440" tIns="45720" rIns="91440" bIns="45720">
            <a:spAutoFit/>
          </a:bodyPr>
          <a:lstStyle/>
          <a:p>
            <a:pPr algn="ctr"/>
            <a:r>
              <a:rPr lang="en-US" sz="2000" b="0" i="1" cap="none" spc="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Quote by Tertullian</a:t>
            </a:r>
          </a:p>
        </p:txBody>
      </p:sp>
      <p:pic>
        <p:nvPicPr>
          <p:cNvPr id="4" name="Picture 3" descr="A map of the world with names&#10;&#10;AI-generated content may be incorrect.">
            <a:extLst>
              <a:ext uri="{FF2B5EF4-FFF2-40B4-BE49-F238E27FC236}">
                <a16:creationId xmlns:a16="http://schemas.microsoft.com/office/drawing/2014/main" id="{DB1720BB-3338-3208-BCB9-E7D7C04EF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76007" cy="6873881"/>
          </a:xfrm>
          <a:prstGeom prst="rect">
            <a:avLst/>
          </a:prstGeom>
        </p:spPr>
      </p:pic>
      <p:sp>
        <p:nvSpPr>
          <p:cNvPr id="8" name="Rectangle 7">
            <a:extLst>
              <a:ext uri="{FF2B5EF4-FFF2-40B4-BE49-F238E27FC236}">
                <a16:creationId xmlns:a16="http://schemas.microsoft.com/office/drawing/2014/main" id="{23517CD0-617E-BB43-15D0-A486AFAEE7FD}"/>
              </a:ext>
            </a:extLst>
          </p:cNvPr>
          <p:cNvSpPr/>
          <p:nvPr/>
        </p:nvSpPr>
        <p:spPr>
          <a:xfrm>
            <a:off x="107504" y="4691455"/>
            <a:ext cx="3688282" cy="1446550"/>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Destinations of all Apostles</a:t>
            </a:r>
          </a:p>
        </p:txBody>
      </p:sp>
    </p:spTree>
    <p:extLst>
      <p:ext uri="{BB962C8B-B14F-4D97-AF65-F5344CB8AC3E}">
        <p14:creationId xmlns:p14="http://schemas.microsoft.com/office/powerpoint/2010/main" val="2536208976"/>
      </p:ext>
    </p:extLst>
  </p:cSld>
  <p:clrMapOvr>
    <a:masterClrMapping/>
  </p:clrMapOvr>
  <p:transition>
    <p:newsfla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472C4-EAEC-1383-8F51-F4AEBDB10F10}"/>
            </a:ext>
          </a:extLst>
        </p:cNvPr>
        <p:cNvGrpSpPr/>
        <p:nvPr/>
      </p:nvGrpSpPr>
      <p:grpSpPr>
        <a:xfrm>
          <a:off x="0" y="0"/>
          <a:ext cx="0" cy="0"/>
          <a:chOff x="0" y="0"/>
          <a:chExt cx="0" cy="0"/>
        </a:xfrm>
      </p:grpSpPr>
      <p:pic>
        <p:nvPicPr>
          <p:cNvPr id="3" name="Picture 2" descr="A diagram of the bible&#10;&#10;AI-generated content may be incorrect.">
            <a:extLst>
              <a:ext uri="{FF2B5EF4-FFF2-40B4-BE49-F238E27FC236}">
                <a16:creationId xmlns:a16="http://schemas.microsoft.com/office/drawing/2014/main" id="{A7AF3861-5586-5018-3579-51023DA34E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16"/>
            <a:ext cx="9144000" cy="6858000"/>
          </a:xfrm>
          <a:prstGeom prst="rect">
            <a:avLst/>
          </a:prstGeom>
        </p:spPr>
      </p:pic>
      <p:sp>
        <p:nvSpPr>
          <p:cNvPr id="5" name="Rectangle 4">
            <a:extLst>
              <a:ext uri="{FF2B5EF4-FFF2-40B4-BE49-F238E27FC236}">
                <a16:creationId xmlns:a16="http://schemas.microsoft.com/office/drawing/2014/main" id="{E9CF1843-8818-9A73-4EC7-DFBDCFBA3EC9}"/>
              </a:ext>
            </a:extLst>
          </p:cNvPr>
          <p:cNvSpPr/>
          <p:nvPr/>
        </p:nvSpPr>
        <p:spPr>
          <a:xfrm>
            <a:off x="4027358" y="-99392"/>
            <a:ext cx="5024452" cy="646331"/>
          </a:xfrm>
          <a:prstGeom prst="rect">
            <a:avLst/>
          </a:prstGeom>
          <a:noFill/>
        </p:spPr>
        <p:txBody>
          <a:bodyPr wrap="none" lIns="91440" tIns="45720" rIns="91440" bIns="45720">
            <a:spAutoFit/>
          </a:bodyPr>
          <a:lstStyle/>
          <a:p>
            <a:pPr algn="ctr"/>
            <a:r>
              <a:rPr lang="en-US" sz="3600" b="1" cap="none" spc="0" dirty="0">
                <a:ln w="0"/>
                <a:solidFill>
                  <a:srgbClr val="FF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BLOOD OF MARTYRS</a:t>
            </a:r>
          </a:p>
        </p:txBody>
      </p:sp>
      <p:sp>
        <p:nvSpPr>
          <p:cNvPr id="6" name="Rectangle 5">
            <a:extLst>
              <a:ext uri="{FF2B5EF4-FFF2-40B4-BE49-F238E27FC236}">
                <a16:creationId xmlns:a16="http://schemas.microsoft.com/office/drawing/2014/main" id="{5A2DE519-C403-F99C-371F-95E0FAC992C0}"/>
              </a:ext>
            </a:extLst>
          </p:cNvPr>
          <p:cNvSpPr/>
          <p:nvPr/>
        </p:nvSpPr>
        <p:spPr>
          <a:xfrm>
            <a:off x="26312" y="6196773"/>
            <a:ext cx="4283545" cy="646331"/>
          </a:xfrm>
          <a:prstGeom prst="rect">
            <a:avLst/>
          </a:prstGeom>
          <a:noFill/>
        </p:spPr>
        <p:txBody>
          <a:bodyPr wrap="none" lIns="91440" tIns="45720" rIns="91440" bIns="45720">
            <a:spAutoFit/>
          </a:bodyPr>
          <a:lstStyle/>
          <a:p>
            <a:pPr algn="ctr"/>
            <a:r>
              <a:rPr lang="en-US" sz="3600" b="1" cap="none" spc="0" dirty="0">
                <a:ln w="0"/>
                <a:solidFill>
                  <a:srgbClr val="00B05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SEED OF CHURCH</a:t>
            </a:r>
          </a:p>
        </p:txBody>
      </p:sp>
      <p:sp>
        <p:nvSpPr>
          <p:cNvPr id="7" name="Rectangle 6">
            <a:extLst>
              <a:ext uri="{FF2B5EF4-FFF2-40B4-BE49-F238E27FC236}">
                <a16:creationId xmlns:a16="http://schemas.microsoft.com/office/drawing/2014/main" id="{9DF812B8-E604-2DFC-0305-1EA9B55F6F58}"/>
              </a:ext>
            </a:extLst>
          </p:cNvPr>
          <p:cNvSpPr/>
          <p:nvPr/>
        </p:nvSpPr>
        <p:spPr>
          <a:xfrm>
            <a:off x="7719007" y="6165995"/>
            <a:ext cx="1368153" cy="707886"/>
          </a:xfrm>
          <a:prstGeom prst="rect">
            <a:avLst/>
          </a:prstGeom>
          <a:noFill/>
        </p:spPr>
        <p:txBody>
          <a:bodyPr wrap="square" lIns="91440" tIns="45720" rIns="91440" bIns="45720">
            <a:spAutoFit/>
          </a:bodyPr>
          <a:lstStyle/>
          <a:p>
            <a:pPr algn="ctr"/>
            <a:r>
              <a:rPr lang="en-US" sz="2000" b="0" i="1" cap="none" spc="0" dirty="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Quote by Tertullian</a:t>
            </a:r>
          </a:p>
        </p:txBody>
      </p:sp>
      <p:sp>
        <p:nvSpPr>
          <p:cNvPr id="9" name="Rectangle 8">
            <a:extLst>
              <a:ext uri="{FF2B5EF4-FFF2-40B4-BE49-F238E27FC236}">
                <a16:creationId xmlns:a16="http://schemas.microsoft.com/office/drawing/2014/main" id="{6CA7F87F-D00E-C986-FDC3-DA78EC6BACCA}"/>
              </a:ext>
            </a:extLst>
          </p:cNvPr>
          <p:cNvSpPr/>
          <p:nvPr/>
        </p:nvSpPr>
        <p:spPr>
          <a:xfrm>
            <a:off x="899592" y="3573016"/>
            <a:ext cx="792088" cy="144016"/>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Jerusalem</a:t>
            </a:r>
            <a:endParaRPr lang="en-SG" sz="1000" b="1" dirty="0">
              <a:solidFill>
                <a:schemeClr val="tx1"/>
              </a:solidFill>
            </a:endParaRPr>
          </a:p>
        </p:txBody>
      </p:sp>
    </p:spTree>
    <p:extLst>
      <p:ext uri="{BB962C8B-B14F-4D97-AF65-F5344CB8AC3E}">
        <p14:creationId xmlns:p14="http://schemas.microsoft.com/office/powerpoint/2010/main" val="2976550809"/>
      </p:ext>
    </p:extLst>
  </p:cSld>
  <p:clrMapOvr>
    <a:masterClrMapping/>
  </p:clrMapOvr>
  <p:transition>
    <p:newsfla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6A551-EDEB-05B2-F0B7-7F4A1D2ECC28}"/>
            </a:ext>
          </a:extLst>
        </p:cNvPr>
        <p:cNvGrpSpPr/>
        <p:nvPr/>
      </p:nvGrpSpPr>
      <p:grpSpPr>
        <a:xfrm>
          <a:off x="0" y="0"/>
          <a:ext cx="0" cy="0"/>
          <a:chOff x="0" y="0"/>
          <a:chExt cx="0" cy="0"/>
        </a:xfrm>
      </p:grpSpPr>
      <p:pic>
        <p:nvPicPr>
          <p:cNvPr id="3" name="Picture 2" descr="A close-up of a book&#10;&#10;AI-generated content may be incorrect.">
            <a:extLst>
              <a:ext uri="{FF2B5EF4-FFF2-40B4-BE49-F238E27FC236}">
                <a16:creationId xmlns:a16="http://schemas.microsoft.com/office/drawing/2014/main" id="{27337872-94DE-4952-E62F-6B5CE2FEB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8" y="1143000"/>
            <a:ext cx="9191855" cy="5715000"/>
          </a:xfrm>
          <a:prstGeom prst="rect">
            <a:avLst/>
          </a:prstGeom>
        </p:spPr>
      </p:pic>
      <p:sp>
        <p:nvSpPr>
          <p:cNvPr id="5" name="Rectangle 3">
            <a:extLst>
              <a:ext uri="{FF2B5EF4-FFF2-40B4-BE49-F238E27FC236}">
                <a16:creationId xmlns:a16="http://schemas.microsoft.com/office/drawing/2014/main" id="{5191488A-C38D-CCD0-64AA-632B8B77E6BF}"/>
              </a:ext>
            </a:extLst>
          </p:cNvPr>
          <p:cNvSpPr txBox="1">
            <a:spLocks noChangeArrowheads="1"/>
          </p:cNvSpPr>
          <p:nvPr/>
        </p:nvSpPr>
        <p:spPr bwMode="auto">
          <a:xfrm>
            <a:off x="609600" y="0"/>
            <a:ext cx="7772400" cy="1143000"/>
          </a:xfrm>
          <a:prstGeom prst="rect">
            <a:avLst/>
          </a:prstGeom>
          <a:noFill/>
          <a:ln w="9525">
            <a:noFill/>
            <a:miter lim="800000"/>
            <a:headEnd/>
            <a:tailEnd/>
          </a:ln>
        </p:spPr>
        <p:txBody>
          <a:bodyPr anchor="ctr">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Condensed Summary</a:t>
            </a:r>
          </a:p>
        </p:txBody>
      </p:sp>
    </p:spTree>
    <p:extLst>
      <p:ext uri="{BB962C8B-B14F-4D97-AF65-F5344CB8AC3E}">
        <p14:creationId xmlns:p14="http://schemas.microsoft.com/office/powerpoint/2010/main" val="3098797018"/>
      </p:ext>
    </p:extLst>
  </p:cSld>
  <p:clrMapOvr>
    <a:masterClrMapping/>
  </p:clrMapOvr>
  <p:transition>
    <p:newsfla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2C1C8-2D80-EB4C-C453-ECA7252409F9}"/>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448A6769-C08A-0021-0768-F7C80A68A15D}"/>
              </a:ext>
            </a:extLst>
          </p:cNvPr>
          <p:cNvSpPr txBox="1">
            <a:spLocks noChangeArrowheads="1"/>
          </p:cNvSpPr>
          <p:nvPr/>
        </p:nvSpPr>
        <p:spPr bwMode="auto">
          <a:xfrm>
            <a:off x="609600" y="0"/>
            <a:ext cx="7772400" cy="1143000"/>
          </a:xfrm>
          <a:prstGeom prst="rect">
            <a:avLst/>
          </a:prstGeom>
          <a:noFill/>
          <a:ln w="9525">
            <a:noFill/>
            <a:miter lim="800000"/>
            <a:headEnd/>
            <a:tailEnd/>
          </a:ln>
        </p:spPr>
        <p:txBody>
          <a:bodyPr anchor="ctr">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Condensed Summary</a:t>
            </a:r>
          </a:p>
        </p:txBody>
      </p:sp>
      <p:pic>
        <p:nvPicPr>
          <p:cNvPr id="4" name="Picture 3" descr="A white text on a black background&#10;&#10;AI-generated content may be incorrect.">
            <a:extLst>
              <a:ext uri="{FF2B5EF4-FFF2-40B4-BE49-F238E27FC236}">
                <a16:creationId xmlns:a16="http://schemas.microsoft.com/office/drawing/2014/main" id="{7AD3F16A-93B5-05B9-192D-C902CA919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296"/>
            <a:ext cx="9144000" cy="5714704"/>
          </a:xfrm>
          <a:prstGeom prst="rect">
            <a:avLst/>
          </a:prstGeom>
        </p:spPr>
      </p:pic>
    </p:spTree>
    <p:extLst>
      <p:ext uri="{BB962C8B-B14F-4D97-AF65-F5344CB8AC3E}">
        <p14:creationId xmlns:p14="http://schemas.microsoft.com/office/powerpoint/2010/main" val="2225741930"/>
      </p:ext>
    </p:extLst>
  </p:cSld>
  <p:clrMapOvr>
    <a:masterClrMapping/>
  </p:clrMapOvr>
  <p:transition>
    <p:newsflash/>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Text Box 9"/>
          <p:cNvSpPr txBox="1">
            <a:spLocks noChangeArrowheads="1"/>
          </p:cNvSpPr>
          <p:nvPr/>
        </p:nvSpPr>
        <p:spPr bwMode="auto">
          <a:xfrm>
            <a:off x="6858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pic>
        <p:nvPicPr>
          <p:cNvPr id="4" name="Picture 3" descr="ntletterswritten.gif"/>
          <p:cNvPicPr>
            <a:picLocks noChangeAspect="1"/>
          </p:cNvPicPr>
          <p:nvPr/>
        </p:nvPicPr>
        <p:blipFill>
          <a:blip r:embed="rId2" cstate="print"/>
          <a:stretch>
            <a:fillRect/>
          </a:stretch>
        </p:blipFill>
        <p:spPr>
          <a:xfrm>
            <a:off x="0" y="-500090"/>
            <a:ext cx="9268399" cy="7358090"/>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extBox 5"/>
          <p:cNvSpPr txBox="1"/>
          <p:nvPr/>
        </p:nvSpPr>
        <p:spPr>
          <a:xfrm>
            <a:off x="214282" y="214290"/>
            <a:ext cx="7786742"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(c) Historical Overview immediately after Acts</a:t>
            </a:r>
            <a:endParaRPr lang="en-SG"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AC5E0-0575-9F3B-273C-CD8A6810DF52}"/>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933D7EB3-55CC-75FF-1690-366CF3F8BCC2}"/>
              </a:ext>
            </a:extLst>
          </p:cNvPr>
          <p:cNvSpPr txBox="1">
            <a:spLocks noChangeArrowheads="1"/>
          </p:cNvSpPr>
          <p:nvPr/>
        </p:nvSpPr>
        <p:spPr bwMode="auto">
          <a:xfrm>
            <a:off x="609600" y="0"/>
            <a:ext cx="7772400" cy="1143000"/>
          </a:xfrm>
          <a:prstGeom prst="rect">
            <a:avLst/>
          </a:prstGeom>
          <a:noFill/>
          <a:ln w="9525">
            <a:noFill/>
            <a:miter lim="800000"/>
            <a:headEnd/>
            <a:tailEnd/>
          </a:ln>
        </p:spPr>
        <p:txBody>
          <a:bodyPr anchor="ctr">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Condensed Summary</a:t>
            </a:r>
          </a:p>
        </p:txBody>
      </p:sp>
      <p:pic>
        <p:nvPicPr>
          <p:cNvPr id="3" name="Picture 2" descr="A close-up of a document&#10;&#10;AI-generated content may be incorrect.">
            <a:extLst>
              <a:ext uri="{FF2B5EF4-FFF2-40B4-BE49-F238E27FC236}">
                <a16:creationId xmlns:a16="http://schemas.microsoft.com/office/drawing/2014/main" id="{DD19ED41-00A4-9F97-9687-DD1E88463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6" y="908720"/>
            <a:ext cx="9194143" cy="5949280"/>
          </a:xfrm>
          <a:prstGeom prst="rect">
            <a:avLst/>
          </a:prstGeom>
        </p:spPr>
      </p:pic>
    </p:spTree>
    <p:extLst>
      <p:ext uri="{BB962C8B-B14F-4D97-AF65-F5344CB8AC3E}">
        <p14:creationId xmlns:p14="http://schemas.microsoft.com/office/powerpoint/2010/main" val="2039481662"/>
      </p:ext>
    </p:extLst>
  </p:cSld>
  <p:clrMapOvr>
    <a:masterClrMapping/>
  </p:clrMapOvr>
  <p:transition>
    <p:newsfla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C0F88-ECC7-CA79-2BA8-4256BBA94C8A}"/>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C28AB18A-8DC9-C388-6AB4-6A351BFBE31F}"/>
              </a:ext>
            </a:extLst>
          </p:cNvPr>
          <p:cNvSpPr txBox="1">
            <a:spLocks noChangeArrowheads="1"/>
          </p:cNvSpPr>
          <p:nvPr/>
        </p:nvSpPr>
        <p:spPr bwMode="auto">
          <a:xfrm>
            <a:off x="609600" y="0"/>
            <a:ext cx="7772400" cy="1143000"/>
          </a:xfrm>
          <a:prstGeom prst="rect">
            <a:avLst/>
          </a:prstGeom>
          <a:noFill/>
          <a:ln w="9525">
            <a:noFill/>
            <a:miter lim="800000"/>
            <a:headEnd/>
            <a:tailEnd/>
          </a:ln>
        </p:spPr>
        <p:txBody>
          <a:bodyPr anchor="ctr">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Condensed Summary</a:t>
            </a:r>
          </a:p>
        </p:txBody>
      </p:sp>
      <p:pic>
        <p:nvPicPr>
          <p:cNvPr id="4" name="Picture 3" descr="A close-up of a book&#10;&#10;AI-generated content may be incorrect.">
            <a:extLst>
              <a:ext uri="{FF2B5EF4-FFF2-40B4-BE49-F238E27FC236}">
                <a16:creationId xmlns:a16="http://schemas.microsoft.com/office/drawing/2014/main" id="{C747038B-2DAA-0A40-CEB6-FF3EDE40B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8529"/>
            <a:ext cx="9144000" cy="5876925"/>
          </a:xfrm>
          <a:prstGeom prst="rect">
            <a:avLst/>
          </a:prstGeom>
        </p:spPr>
      </p:pic>
    </p:spTree>
    <p:extLst>
      <p:ext uri="{BB962C8B-B14F-4D97-AF65-F5344CB8AC3E}">
        <p14:creationId xmlns:p14="http://schemas.microsoft.com/office/powerpoint/2010/main" val="2115225440"/>
      </p:ext>
    </p:extLst>
  </p:cSld>
  <p:clrMapOvr>
    <a:masterClrMapping/>
  </p:clrMapOvr>
  <p:transition>
    <p:newsfla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A3426-D783-EB28-4B23-282C20FFF24E}"/>
            </a:ext>
          </a:extLst>
        </p:cNvPr>
        <p:cNvGrpSpPr/>
        <p:nvPr/>
      </p:nvGrpSpPr>
      <p:grpSpPr>
        <a:xfrm>
          <a:off x="0" y="0"/>
          <a:ext cx="0" cy="0"/>
          <a:chOff x="0" y="0"/>
          <a:chExt cx="0" cy="0"/>
        </a:xfrm>
      </p:grpSpPr>
      <p:pic>
        <p:nvPicPr>
          <p:cNvPr id="3" name="Picture 2" descr="A paper with many questions&#10;&#10;AI-generated content may be incorrect.">
            <a:extLst>
              <a:ext uri="{FF2B5EF4-FFF2-40B4-BE49-F238E27FC236}">
                <a16:creationId xmlns:a16="http://schemas.microsoft.com/office/drawing/2014/main" id="{328315E1-6C8B-E1D2-4875-81BE908F8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Rounded Corners 5">
            <a:extLst>
              <a:ext uri="{FF2B5EF4-FFF2-40B4-BE49-F238E27FC236}">
                <a16:creationId xmlns:a16="http://schemas.microsoft.com/office/drawing/2014/main" id="{99335A3D-D2C8-F854-82C6-16DADC1D8913}"/>
              </a:ext>
            </a:extLst>
          </p:cNvPr>
          <p:cNvSpPr/>
          <p:nvPr/>
        </p:nvSpPr>
        <p:spPr>
          <a:xfrm>
            <a:off x="539552" y="764704"/>
            <a:ext cx="2304256" cy="14401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Rectangle: Rounded Corners 6">
            <a:extLst>
              <a:ext uri="{FF2B5EF4-FFF2-40B4-BE49-F238E27FC236}">
                <a16:creationId xmlns:a16="http://schemas.microsoft.com/office/drawing/2014/main" id="{2A5A485C-EA62-136A-1D54-CB91D3FF3AB5}"/>
              </a:ext>
            </a:extLst>
          </p:cNvPr>
          <p:cNvSpPr/>
          <p:nvPr/>
        </p:nvSpPr>
        <p:spPr>
          <a:xfrm>
            <a:off x="539552" y="2132856"/>
            <a:ext cx="2568252" cy="21602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Rectangle: Rounded Corners 7">
            <a:extLst>
              <a:ext uri="{FF2B5EF4-FFF2-40B4-BE49-F238E27FC236}">
                <a16:creationId xmlns:a16="http://schemas.microsoft.com/office/drawing/2014/main" id="{5B52028C-D397-1FDE-6569-9127455497E2}"/>
              </a:ext>
            </a:extLst>
          </p:cNvPr>
          <p:cNvSpPr/>
          <p:nvPr/>
        </p:nvSpPr>
        <p:spPr>
          <a:xfrm>
            <a:off x="505296" y="3717032"/>
            <a:ext cx="4282727" cy="36004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ectangle: Rounded Corners 8">
            <a:extLst>
              <a:ext uri="{FF2B5EF4-FFF2-40B4-BE49-F238E27FC236}">
                <a16:creationId xmlns:a16="http://schemas.microsoft.com/office/drawing/2014/main" id="{C73F0BE7-DAE3-1C12-2534-56D1A55DB13B}"/>
              </a:ext>
            </a:extLst>
          </p:cNvPr>
          <p:cNvSpPr/>
          <p:nvPr/>
        </p:nvSpPr>
        <p:spPr>
          <a:xfrm>
            <a:off x="505296" y="5589240"/>
            <a:ext cx="2842568" cy="14401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Rectangle: Rounded Corners 9">
            <a:extLst>
              <a:ext uri="{FF2B5EF4-FFF2-40B4-BE49-F238E27FC236}">
                <a16:creationId xmlns:a16="http://schemas.microsoft.com/office/drawing/2014/main" id="{9367E516-2D63-ED65-794B-031C4E013D65}"/>
              </a:ext>
            </a:extLst>
          </p:cNvPr>
          <p:cNvSpPr/>
          <p:nvPr/>
        </p:nvSpPr>
        <p:spPr>
          <a:xfrm>
            <a:off x="4809802" y="787549"/>
            <a:ext cx="3794645" cy="121171"/>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Rectangle: Rounded Corners 10">
            <a:extLst>
              <a:ext uri="{FF2B5EF4-FFF2-40B4-BE49-F238E27FC236}">
                <a16:creationId xmlns:a16="http://schemas.microsoft.com/office/drawing/2014/main" id="{FD1A2A0B-D7A3-CD47-950F-9D906B0FC52C}"/>
              </a:ext>
            </a:extLst>
          </p:cNvPr>
          <p:cNvSpPr/>
          <p:nvPr/>
        </p:nvSpPr>
        <p:spPr>
          <a:xfrm>
            <a:off x="4932040" y="2636912"/>
            <a:ext cx="1080120" cy="21602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Rectangle: Rounded Corners 11">
            <a:extLst>
              <a:ext uri="{FF2B5EF4-FFF2-40B4-BE49-F238E27FC236}">
                <a16:creationId xmlns:a16="http://schemas.microsoft.com/office/drawing/2014/main" id="{18ADF197-3A89-CDEE-98A7-FE353EFE6A34}"/>
              </a:ext>
            </a:extLst>
          </p:cNvPr>
          <p:cNvSpPr/>
          <p:nvPr/>
        </p:nvSpPr>
        <p:spPr>
          <a:xfrm>
            <a:off x="4963516" y="3280444"/>
            <a:ext cx="3424907" cy="31541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14" name="Straight Connector 13">
            <a:extLst>
              <a:ext uri="{FF2B5EF4-FFF2-40B4-BE49-F238E27FC236}">
                <a16:creationId xmlns:a16="http://schemas.microsoft.com/office/drawing/2014/main" id="{F6AD22D7-202F-23FD-0AAD-57CFAA195470}"/>
              </a:ext>
            </a:extLst>
          </p:cNvPr>
          <p:cNvCxnSpPr/>
          <p:nvPr/>
        </p:nvCxnSpPr>
        <p:spPr>
          <a:xfrm>
            <a:off x="6228184" y="5229200"/>
            <a:ext cx="288032" cy="1440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DCFA8B-C9EB-DA54-E9FD-5F9CCBAE0326}"/>
              </a:ext>
            </a:extLst>
          </p:cNvPr>
          <p:cNvCxnSpPr>
            <a:cxnSpLocks/>
          </p:cNvCxnSpPr>
          <p:nvPr/>
        </p:nvCxnSpPr>
        <p:spPr>
          <a:xfrm>
            <a:off x="6060722" y="5508103"/>
            <a:ext cx="646402" cy="312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BFF8EC-A333-9425-E652-3A7134F72D81}"/>
              </a:ext>
            </a:extLst>
          </p:cNvPr>
          <p:cNvCxnSpPr>
            <a:cxnSpLocks/>
          </p:cNvCxnSpPr>
          <p:nvPr/>
        </p:nvCxnSpPr>
        <p:spPr>
          <a:xfrm>
            <a:off x="5832204" y="5807519"/>
            <a:ext cx="1035326" cy="6641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F1D30D-FB4F-264C-7973-8B53CDAACDAB}"/>
              </a:ext>
            </a:extLst>
          </p:cNvPr>
          <p:cNvCxnSpPr>
            <a:cxnSpLocks/>
          </p:cNvCxnSpPr>
          <p:nvPr/>
        </p:nvCxnSpPr>
        <p:spPr>
          <a:xfrm flipV="1">
            <a:off x="6012160" y="5508103"/>
            <a:ext cx="486255" cy="6251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D6C7C2-7C6E-4E58-58A6-E35F57E12CD2}"/>
              </a:ext>
            </a:extLst>
          </p:cNvPr>
          <p:cNvCxnSpPr>
            <a:cxnSpLocks/>
          </p:cNvCxnSpPr>
          <p:nvPr/>
        </p:nvCxnSpPr>
        <p:spPr>
          <a:xfrm flipH="1">
            <a:off x="6164371" y="5224660"/>
            <a:ext cx="550948" cy="12286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EDC8CD4-188C-89B4-759F-E27CC8E6B6E5}"/>
              </a:ext>
            </a:extLst>
          </p:cNvPr>
          <p:cNvCxnSpPr>
            <a:cxnSpLocks/>
          </p:cNvCxnSpPr>
          <p:nvPr/>
        </p:nvCxnSpPr>
        <p:spPr>
          <a:xfrm flipH="1">
            <a:off x="6169603" y="6133280"/>
            <a:ext cx="994685" cy="6766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147886"/>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1000"/>
                                        <p:tgtEl>
                                          <p:spTgt spid="28"/>
                                        </p:tgtEl>
                                      </p:cBhvr>
                                    </p:animEffect>
                                    <p:anim calcmode="lin" valueType="num">
                                      <p:cBhvr>
                                        <p:cTn id="92" dur="1000" fill="hold"/>
                                        <p:tgtEl>
                                          <p:spTgt spid="28"/>
                                        </p:tgtEl>
                                        <p:attrNameLst>
                                          <p:attrName>ppt_x</p:attrName>
                                        </p:attrNameLst>
                                      </p:cBhvr>
                                      <p:tavLst>
                                        <p:tav tm="0">
                                          <p:val>
                                            <p:strVal val="#ppt_x"/>
                                          </p:val>
                                        </p:tav>
                                        <p:tav tm="100000">
                                          <p:val>
                                            <p:strVal val="#ppt_x"/>
                                          </p:val>
                                        </p:tav>
                                      </p:tavLst>
                                    </p:anim>
                                    <p:anim calcmode="lin" valueType="num">
                                      <p:cBhvr>
                                        <p:cTn id="9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ext Box 9"/>
          <p:cNvSpPr txBox="1">
            <a:spLocks noChangeArrowheads="1"/>
          </p:cNvSpPr>
          <p:nvPr/>
        </p:nvSpPr>
        <p:spPr bwMode="auto">
          <a:xfrm>
            <a:off x="6858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pic>
        <p:nvPicPr>
          <p:cNvPr id="5" name="Picture 4" descr="Biblent_timeline.gif"/>
          <p:cNvPicPr>
            <a:picLocks noChangeAspect="1"/>
          </p:cNvPicPr>
          <p:nvPr/>
        </p:nvPicPr>
        <p:blipFill>
          <a:blip r:embed="rId2" cstate="print"/>
          <a:stretch>
            <a:fillRect/>
          </a:stretch>
        </p:blipFill>
        <p:spPr>
          <a:xfrm>
            <a:off x="142844" y="216385"/>
            <a:ext cx="8643998" cy="62697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ext Box 9"/>
          <p:cNvSpPr txBox="1">
            <a:spLocks noChangeArrowheads="1"/>
          </p:cNvSpPr>
          <p:nvPr/>
        </p:nvSpPr>
        <p:spPr bwMode="auto">
          <a:xfrm>
            <a:off x="6858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pic>
        <p:nvPicPr>
          <p:cNvPr id="4" name="Picture 3" descr="Acts1.gif"/>
          <p:cNvPicPr>
            <a:picLocks noChangeAspect="1"/>
          </p:cNvPicPr>
          <p:nvPr/>
        </p:nvPicPr>
        <p:blipFill>
          <a:blip r:embed="rId2" cstate="print"/>
          <a:stretch>
            <a:fillRect/>
          </a:stretch>
        </p:blipFill>
        <p:spPr>
          <a:xfrm>
            <a:off x="142844" y="214290"/>
            <a:ext cx="8858312" cy="6006957"/>
          </a:xfrm>
          <a:prstGeom prst="roundRect">
            <a:avLst>
              <a:gd name="adj" fmla="val 16667"/>
            </a:avLst>
          </a:prstGeom>
          <a:ln>
            <a:noFill/>
          </a:ln>
          <a:effectLst>
            <a:outerShdw blurRad="76200" dist="38100" dir="7800000" algn="tl" rotWithShape="0">
              <a:srgbClr val="000000">
                <a:alpha val="40000"/>
              </a:srgbClr>
            </a:outerShdw>
            <a:reflection blurRad="6350" stA="50000" endA="300" endPos="90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newsflash/>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3cc597d1ef4829e1cc4c38533926ec3a39b4aed3"/>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3453</TotalTime>
  <Words>2421</Words>
  <Application>Microsoft Office PowerPoint</Application>
  <PresentationFormat>On-screen Show (4:3)</PresentationFormat>
  <Paragraphs>302</Paragraphs>
  <Slides>72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Arial</vt:lpstr>
      <vt:lpstr>Calibri</vt:lpstr>
      <vt:lpstr>Chiller</vt:lpstr>
      <vt:lpstr>system-ui</vt:lpstr>
      <vt:lpstr>Tahoma</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Third Missionary Journey (Acts 18:23-21-14) </vt:lpstr>
      <vt:lpstr>PowerPoint Presentation</vt:lpstr>
      <vt:lpstr>Third Missionary Journey (Acts 18:23-21-14) </vt:lpstr>
      <vt:lpstr>PowerPoint Presentation</vt:lpstr>
      <vt:lpstr>Paul's trek to Rome (Acts 20:2-28:31)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Gibson Productions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Testament Survey</dc:title>
  <dc:creator>Timothy James Gibson</dc:creator>
  <cp:lastModifiedBy>Timothy Gibson</cp:lastModifiedBy>
  <cp:revision>394</cp:revision>
  <dcterms:created xsi:type="dcterms:W3CDTF">2002-03-23T02:14:47Z</dcterms:created>
  <dcterms:modified xsi:type="dcterms:W3CDTF">2025-10-24T06:51:04Z</dcterms:modified>
</cp:coreProperties>
</file>