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90" r:id="rId3"/>
    <p:sldId id="286" r:id="rId4"/>
    <p:sldId id="341" r:id="rId5"/>
    <p:sldId id="343" r:id="rId6"/>
    <p:sldId id="342" r:id="rId7"/>
    <p:sldId id="257" r:id="rId8"/>
    <p:sldId id="314" r:id="rId9"/>
    <p:sldId id="280" r:id="rId10"/>
    <p:sldId id="288" r:id="rId11"/>
    <p:sldId id="289" r:id="rId12"/>
    <p:sldId id="284" r:id="rId13"/>
    <p:sldId id="283" r:id="rId14"/>
    <p:sldId id="282" r:id="rId15"/>
    <p:sldId id="346" r:id="rId16"/>
    <p:sldId id="315" r:id="rId17"/>
    <p:sldId id="316" r:id="rId18"/>
    <p:sldId id="285" r:id="rId19"/>
    <p:sldId id="287" r:id="rId20"/>
    <p:sldId id="348" r:id="rId21"/>
    <p:sldId id="258" r:id="rId22"/>
    <p:sldId id="259" r:id="rId23"/>
    <p:sldId id="260" r:id="rId24"/>
    <p:sldId id="261" r:id="rId25"/>
    <p:sldId id="347" r:id="rId26"/>
    <p:sldId id="279" r:id="rId27"/>
    <p:sldId id="291" r:id="rId28"/>
    <p:sldId id="360" r:id="rId29"/>
    <p:sldId id="262" r:id="rId30"/>
    <p:sldId id="344" r:id="rId31"/>
    <p:sldId id="294" r:id="rId32"/>
    <p:sldId id="293" r:id="rId33"/>
    <p:sldId id="351" r:id="rId34"/>
    <p:sldId id="355" r:id="rId35"/>
    <p:sldId id="356" r:id="rId36"/>
    <p:sldId id="362" r:id="rId37"/>
    <p:sldId id="359" r:id="rId38"/>
    <p:sldId id="358" r:id="rId39"/>
    <p:sldId id="324" r:id="rId40"/>
    <p:sldId id="334" r:id="rId41"/>
    <p:sldId id="335" r:id="rId42"/>
    <p:sldId id="336" r:id="rId43"/>
    <p:sldId id="325" r:id="rId44"/>
    <p:sldId id="337" r:id="rId45"/>
    <p:sldId id="326" r:id="rId46"/>
    <p:sldId id="338" r:id="rId47"/>
    <p:sldId id="339" r:id="rId48"/>
    <p:sldId id="327" r:id="rId49"/>
    <p:sldId id="340" r:id="rId50"/>
    <p:sldId id="366" r:id="rId51"/>
    <p:sldId id="353" r:id="rId52"/>
    <p:sldId id="301" r:id="rId53"/>
    <p:sldId id="306" r:id="rId54"/>
    <p:sldId id="368" r:id="rId55"/>
    <p:sldId id="354" r:id="rId56"/>
    <p:sldId id="308" r:id="rId57"/>
    <p:sldId id="357" r:id="rId58"/>
    <p:sldId id="367" r:id="rId59"/>
    <p:sldId id="307" r:id="rId60"/>
    <p:sldId id="263" r:id="rId61"/>
    <p:sldId id="302" r:id="rId62"/>
    <p:sldId id="364" r:id="rId63"/>
    <p:sldId id="303" r:id="rId64"/>
    <p:sldId id="304" r:id="rId65"/>
    <p:sldId id="333" r:id="rId66"/>
    <p:sldId id="305" r:id="rId67"/>
    <p:sldId id="328" r:id="rId68"/>
    <p:sldId id="332" r:id="rId69"/>
    <p:sldId id="264" r:id="rId70"/>
    <p:sldId id="363" r:id="rId71"/>
    <p:sldId id="345" r:id="rId72"/>
    <p:sldId id="295" r:id="rId73"/>
    <p:sldId id="365" r:id="rId74"/>
    <p:sldId id="361" r:id="rId7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1F"/>
    <a:srgbClr val="004231"/>
    <a:srgbClr val="003628"/>
    <a:srgbClr val="FF5050"/>
    <a:srgbClr val="000066"/>
    <a:srgbClr val="0033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4951" autoAdjust="0"/>
  </p:normalViewPr>
  <p:slideViewPr>
    <p:cSldViewPr>
      <p:cViewPr varScale="1">
        <p:scale>
          <a:sx n="70" d="100"/>
          <a:sy n="70" d="100"/>
        </p:scale>
        <p:origin x="528"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7D4BE21-270F-48E9-8F00-24F1D2A42636}" type="datetimeFigureOut">
              <a:rPr lang="en-US"/>
              <a:pPr>
                <a:defRPr/>
              </a:pPr>
              <a:t>10/5/2025</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4367EE1-4E03-4615-9032-5A27CC41489E}" type="slidenum">
              <a:rPr lang="en-SG"/>
              <a:pPr>
                <a:defRPr/>
              </a:pPr>
              <a:t>‹#›</a:t>
            </a:fld>
            <a:endParaRPr lang="en-SG"/>
          </a:p>
        </p:txBody>
      </p:sp>
    </p:spTree>
    <p:extLst>
      <p:ext uri="{BB962C8B-B14F-4D97-AF65-F5344CB8AC3E}">
        <p14:creationId xmlns:p14="http://schemas.microsoft.com/office/powerpoint/2010/main" val="27217966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The Garden of Three Seasons</a:t>
            </a:r>
          </a:p>
          <a:p>
            <a:pPr>
              <a:buNone/>
            </a:pPr>
            <a:r>
              <a:rPr lang="en-US" dirty="0"/>
              <a:t>Imagine a gardener planting a seed in the quiet soil of winter. No one sees the seed. No one praises the gardener. It’s just cold, dark, and hidden. But the gardener knows what’s coming.</a:t>
            </a:r>
          </a:p>
          <a:p>
            <a:pPr>
              <a:buNone/>
            </a:pPr>
            <a:r>
              <a:rPr lang="en-US" b="1" dirty="0"/>
              <a:t>Year One: Obscurity</a:t>
            </a:r>
            <a:r>
              <a:rPr lang="en-US" dirty="0"/>
              <a:t> Jesus begins His ministry like that seed—quietly, humbly. He walks the dusty roads of Galilee, speaks to fishermen, turns water into wine at a wedding few remember. The crowds are small. The miracles are whispered. It’s the winter of His ministry—hidden but growing.</a:t>
            </a:r>
          </a:p>
          <a:p>
            <a:pPr>
              <a:buNone/>
            </a:pPr>
            <a:r>
              <a:rPr lang="en-US" b="1" dirty="0"/>
              <a:t>Year Two: Popularity</a:t>
            </a:r>
            <a:r>
              <a:rPr lang="en-US" dirty="0"/>
              <a:t> Spring bursts forth. The seed sprouts. Crowds gather. The gardener’s work is admired. Jesus feeds thousands, heals the sick, walks on water. People shout His name. They want Him to be king. It’s the season of blossoms—bright, beautiful, and full of hope.</a:t>
            </a:r>
          </a:p>
          <a:p>
            <a:pPr>
              <a:buNone/>
            </a:pPr>
            <a:r>
              <a:rPr lang="en-US" b="1" dirty="0"/>
              <a:t>Year Three: Rejection</a:t>
            </a:r>
            <a:r>
              <a:rPr lang="en-US" dirty="0"/>
              <a:t> Then comes autumn. Leaves fall. The crowds thin. The gardener watches as the plant is cut down—not because it failed, but because it fulfilled its purpose. Jesus is betrayed, mocked, crucified. The cheers turn to jeers. But the gardener knows: this isn’t the end. It’s the beginning of resurrection.</a:t>
            </a:r>
          </a:p>
          <a:p>
            <a:endParaRPr lang="en-SG" dirty="0"/>
          </a:p>
        </p:txBody>
      </p:sp>
      <p:sp>
        <p:nvSpPr>
          <p:cNvPr id="4" name="Slide Number Placeholder 3"/>
          <p:cNvSpPr>
            <a:spLocks noGrp="1"/>
          </p:cNvSpPr>
          <p:nvPr>
            <p:ph type="sldNum" sz="quarter" idx="5"/>
          </p:nvPr>
        </p:nvSpPr>
        <p:spPr/>
        <p:txBody>
          <a:bodyPr/>
          <a:lstStyle/>
          <a:p>
            <a:pPr>
              <a:defRPr/>
            </a:pPr>
            <a:fld id="{74367EE1-4E03-4615-9032-5A27CC41489E}" type="slidenum">
              <a:rPr lang="en-SG" smtClean="0"/>
              <a:pPr>
                <a:defRPr/>
              </a:pPr>
              <a:t>60</a:t>
            </a:fld>
            <a:endParaRPr lang="en-SG"/>
          </a:p>
        </p:txBody>
      </p:sp>
    </p:spTree>
    <p:extLst>
      <p:ext uri="{BB962C8B-B14F-4D97-AF65-F5344CB8AC3E}">
        <p14:creationId xmlns:p14="http://schemas.microsoft.com/office/powerpoint/2010/main" val="428433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74367EE1-4E03-4615-9032-5A27CC41489E}" type="slidenum">
              <a:rPr lang="en-SG" smtClean="0"/>
              <a:pPr>
                <a:defRPr/>
              </a:pPr>
              <a:t>70</a:t>
            </a:fld>
            <a:endParaRPr lang="en-SG"/>
          </a:p>
        </p:txBody>
      </p:sp>
    </p:spTree>
    <p:extLst>
      <p:ext uri="{BB962C8B-B14F-4D97-AF65-F5344CB8AC3E}">
        <p14:creationId xmlns:p14="http://schemas.microsoft.com/office/powerpoint/2010/main" val="184048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74367EE1-4E03-4615-9032-5A27CC41489E}" type="slidenum">
              <a:rPr lang="en-SG" smtClean="0"/>
              <a:pPr>
                <a:defRPr/>
              </a:pPr>
              <a:t>72</a:t>
            </a:fld>
            <a:endParaRPr lang="en-SG"/>
          </a:p>
        </p:txBody>
      </p:sp>
    </p:spTree>
    <p:extLst>
      <p:ext uri="{BB962C8B-B14F-4D97-AF65-F5344CB8AC3E}">
        <p14:creationId xmlns:p14="http://schemas.microsoft.com/office/powerpoint/2010/main" val="65587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4C9F-85CF-704E-4764-E1FF2C735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D3DD4-639D-AB9E-1C9E-FC89C5FEC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C8EAD4-1674-86D4-A4D6-4B72DBF0BCD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5EF9A195-364F-DA60-B7CB-E6FDDB5A19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367EE1-4E03-4615-9032-5A27CC41489E}" type="slidenum">
              <a:rPr kumimoji="0" lang="en-SG"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SG"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9903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8CD0A4-FEEB-4C97-A1C1-CD50BA82B6C3}" type="slidenum">
              <a:rPr lang="en-US"/>
              <a:pPr>
                <a:defRPr/>
              </a:pPr>
              <a:t>‹#›</a:t>
            </a:fld>
            <a:endParaRPr lang="en-US"/>
          </a:p>
        </p:txBody>
      </p:sp>
    </p:spTree>
    <p:extLst>
      <p:ext uri="{BB962C8B-B14F-4D97-AF65-F5344CB8AC3E}">
        <p14:creationId xmlns:p14="http://schemas.microsoft.com/office/powerpoint/2010/main" val="151198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7749A9-4E7F-40DD-9BD8-14F18AA19107}" type="slidenum">
              <a:rPr lang="en-US"/>
              <a:pPr>
                <a:defRPr/>
              </a:pPr>
              <a:t>‹#›</a:t>
            </a:fld>
            <a:endParaRPr lang="en-US"/>
          </a:p>
        </p:txBody>
      </p:sp>
    </p:spTree>
    <p:extLst>
      <p:ext uri="{BB962C8B-B14F-4D97-AF65-F5344CB8AC3E}">
        <p14:creationId xmlns:p14="http://schemas.microsoft.com/office/powerpoint/2010/main" val="144475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3283A3-03BF-45C0-B720-6A4DFFA303D1}" type="slidenum">
              <a:rPr lang="en-US"/>
              <a:pPr>
                <a:defRPr/>
              </a:pPr>
              <a:t>‹#›</a:t>
            </a:fld>
            <a:endParaRPr lang="en-US"/>
          </a:p>
        </p:txBody>
      </p:sp>
    </p:spTree>
    <p:extLst>
      <p:ext uri="{BB962C8B-B14F-4D97-AF65-F5344CB8AC3E}">
        <p14:creationId xmlns:p14="http://schemas.microsoft.com/office/powerpoint/2010/main" val="18214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17F92F-3C62-402C-806A-4E7F131F9CED}" type="slidenum">
              <a:rPr lang="en-US"/>
              <a:pPr>
                <a:defRPr/>
              </a:pPr>
              <a:t>‹#›</a:t>
            </a:fld>
            <a:endParaRPr lang="en-US"/>
          </a:p>
        </p:txBody>
      </p:sp>
    </p:spTree>
    <p:extLst>
      <p:ext uri="{BB962C8B-B14F-4D97-AF65-F5344CB8AC3E}">
        <p14:creationId xmlns:p14="http://schemas.microsoft.com/office/powerpoint/2010/main" val="333541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89DAC1-4DD1-487A-9071-BE0AE2B5D498}" type="slidenum">
              <a:rPr lang="en-US"/>
              <a:pPr>
                <a:defRPr/>
              </a:pPr>
              <a:t>‹#›</a:t>
            </a:fld>
            <a:endParaRPr lang="en-US"/>
          </a:p>
        </p:txBody>
      </p:sp>
    </p:spTree>
    <p:extLst>
      <p:ext uri="{BB962C8B-B14F-4D97-AF65-F5344CB8AC3E}">
        <p14:creationId xmlns:p14="http://schemas.microsoft.com/office/powerpoint/2010/main" val="272109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2A0B62-3E3F-448F-8CCC-C013535540D9}" type="slidenum">
              <a:rPr lang="en-US"/>
              <a:pPr>
                <a:defRPr/>
              </a:pPr>
              <a:t>‹#›</a:t>
            </a:fld>
            <a:endParaRPr lang="en-US"/>
          </a:p>
        </p:txBody>
      </p:sp>
    </p:spTree>
    <p:extLst>
      <p:ext uri="{BB962C8B-B14F-4D97-AF65-F5344CB8AC3E}">
        <p14:creationId xmlns:p14="http://schemas.microsoft.com/office/powerpoint/2010/main" val="37431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FD4FE4-D111-4C2C-AFB9-303E259AC20F}" type="slidenum">
              <a:rPr lang="en-US"/>
              <a:pPr>
                <a:defRPr/>
              </a:pPr>
              <a:t>‹#›</a:t>
            </a:fld>
            <a:endParaRPr lang="en-US"/>
          </a:p>
        </p:txBody>
      </p:sp>
    </p:spTree>
    <p:extLst>
      <p:ext uri="{BB962C8B-B14F-4D97-AF65-F5344CB8AC3E}">
        <p14:creationId xmlns:p14="http://schemas.microsoft.com/office/powerpoint/2010/main" val="2436599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83D064-1D76-4612-801B-FE7144B962B4}" type="slidenum">
              <a:rPr lang="en-US"/>
              <a:pPr>
                <a:defRPr/>
              </a:pPr>
              <a:t>‹#›</a:t>
            </a:fld>
            <a:endParaRPr lang="en-US"/>
          </a:p>
        </p:txBody>
      </p:sp>
    </p:spTree>
    <p:extLst>
      <p:ext uri="{BB962C8B-B14F-4D97-AF65-F5344CB8AC3E}">
        <p14:creationId xmlns:p14="http://schemas.microsoft.com/office/powerpoint/2010/main" val="74728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E55575-3B82-4A6C-AB3A-273B11083D3D}" type="slidenum">
              <a:rPr lang="en-US"/>
              <a:pPr>
                <a:defRPr/>
              </a:pPr>
              <a:t>‹#›</a:t>
            </a:fld>
            <a:endParaRPr lang="en-US"/>
          </a:p>
        </p:txBody>
      </p:sp>
    </p:spTree>
    <p:extLst>
      <p:ext uri="{BB962C8B-B14F-4D97-AF65-F5344CB8AC3E}">
        <p14:creationId xmlns:p14="http://schemas.microsoft.com/office/powerpoint/2010/main" val="1396849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30BEB3-D90A-4E95-B2A9-D3025DE92E10}" type="slidenum">
              <a:rPr lang="en-US"/>
              <a:pPr>
                <a:defRPr/>
              </a:pPr>
              <a:t>‹#›</a:t>
            </a:fld>
            <a:endParaRPr lang="en-US"/>
          </a:p>
        </p:txBody>
      </p:sp>
    </p:spTree>
    <p:extLst>
      <p:ext uri="{BB962C8B-B14F-4D97-AF65-F5344CB8AC3E}">
        <p14:creationId xmlns:p14="http://schemas.microsoft.com/office/powerpoint/2010/main" val="350438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C553A-A9C0-42F6-A29E-5390556B02E2}" type="slidenum">
              <a:rPr lang="en-US"/>
              <a:pPr>
                <a:defRPr/>
              </a:pPr>
              <a:t>‹#›</a:t>
            </a:fld>
            <a:endParaRPr lang="en-US"/>
          </a:p>
        </p:txBody>
      </p:sp>
    </p:spTree>
    <p:extLst>
      <p:ext uri="{BB962C8B-B14F-4D97-AF65-F5344CB8AC3E}">
        <p14:creationId xmlns:p14="http://schemas.microsoft.com/office/powerpoint/2010/main" val="41051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E0D7F1-FD9D-48DF-96E4-ED04A8FF49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image" Target="../media/image78.gif"/></Relationships>
</file>

<file path=ppt/slides/_rels/slide6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7.xml"/><Relationship Id="rId6" Type="http://schemas.openxmlformats.org/officeDocument/2006/relationships/image" Target="../media/image85.gif"/><Relationship Id="rId5" Type="http://schemas.openxmlformats.org/officeDocument/2006/relationships/image" Target="../media/image84.gif"/><Relationship Id="rId4" Type="http://schemas.openxmlformats.org/officeDocument/2006/relationships/image" Target="../media/image83.gif"/></Relationships>
</file>

<file path=ppt/slides/_rels/slide6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9.gif"/></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2.jpg"/><Relationship Id="rId4" Type="http://schemas.openxmlformats.org/officeDocument/2006/relationships/image" Target="../media/image91.jpg"/></Relationships>
</file>

<file path=ppt/slides/_rels/slide71.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g"/></Relationships>
</file>

<file path=ppt/slides/_rels/slide7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descr="C:\WINDOWS\Profiles\Tim\My Documents\NT Survey\bibleworld.gif"/>
          <p:cNvPicPr>
            <a:picLocks noChangeAspect="1" noChangeArrowheads="1"/>
          </p:cNvPicPr>
          <p:nvPr/>
        </p:nvPicPr>
        <p:blipFill>
          <a:blip r:embed="rId2"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p:cNvSpPr/>
          <p:nvPr/>
        </p:nvSpPr>
        <p:spPr>
          <a:xfrm>
            <a:off x="368841" y="214290"/>
            <a:ext cx="8457764" cy="1107996"/>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New Testament Survey</a:t>
            </a:r>
          </a:p>
        </p:txBody>
      </p:sp>
      <p:pic>
        <p:nvPicPr>
          <p:cNvPr id="2" name="Picture 4" descr="Jesus-Healing"/>
          <p:cNvPicPr>
            <a:picLocks noChangeAspect="1" noChangeArrowheads="1"/>
          </p:cNvPicPr>
          <p:nvPr/>
        </p:nvPicPr>
        <p:blipFill>
          <a:blip r:embed="rId3" cstate="print"/>
          <a:srcRect/>
          <a:stretch>
            <a:fillRect/>
          </a:stretch>
        </p:blipFill>
        <p:spPr bwMode="auto">
          <a:xfrm>
            <a:off x="5572132" y="1857364"/>
            <a:ext cx="3068630" cy="360517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p:cNvSpPr txBox="1"/>
          <p:nvPr/>
        </p:nvSpPr>
        <p:spPr>
          <a:xfrm>
            <a:off x="1331640" y="6196040"/>
            <a:ext cx="7715250" cy="400050"/>
          </a:xfrm>
          <a:prstGeom prst="rect">
            <a:avLst/>
          </a:prstGeom>
          <a:noFill/>
        </p:spPr>
        <p:txBody>
          <a:bodyPr>
            <a:spAutoFit/>
          </a:bodyPr>
          <a:lstStyle/>
          <a:p>
            <a:pPr>
              <a:defRPr/>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Background to the New Testament and the Gospels</a:t>
            </a:r>
            <a:endParaRPr lang="en-SG"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785813" y="1285875"/>
            <a:ext cx="56435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b="1">
              <a:solidFill>
                <a:srgbClr val="000099"/>
              </a:solidFill>
              <a:latin typeface="Arial" charset="0"/>
              <a:cs typeface="Times New Roman" pitchFamily="18" charset="0"/>
            </a:endParaRPr>
          </a:p>
          <a:p>
            <a:pPr eaLnBrk="1" hangingPunct="1">
              <a:spcBef>
                <a:spcPct val="50000"/>
              </a:spcBef>
            </a:pPr>
            <a:r>
              <a:rPr lang="en-US">
                <a:latin typeface="Arial" charset="0"/>
                <a:cs typeface="Times New Roman" pitchFamily="18" charset="0"/>
              </a:rPr>
              <a:t> </a:t>
            </a:r>
            <a:endParaRPr lang="en-US">
              <a:cs typeface="Times New Roman" pitchFamily="18" charset="0"/>
            </a:endParaRPr>
          </a:p>
          <a:p>
            <a:pPr eaLnBrk="1" hangingPunct="1">
              <a:spcBef>
                <a:spcPct val="50000"/>
              </a:spcBef>
            </a:pPr>
            <a:endParaRPr lang="en-US"/>
          </a:p>
        </p:txBody>
      </p:sp>
      <p:sp>
        <p:nvSpPr>
          <p:cNvPr id="14" name="Rectangle 13"/>
          <p:cNvSpPr/>
          <p:nvPr/>
        </p:nvSpPr>
        <p:spPr>
          <a:xfrm>
            <a:off x="290422" y="357166"/>
            <a:ext cx="8853578" cy="769441"/>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latin typeface="Arial" charset="0"/>
                <a:cs typeface="Times New Roman" pitchFamily="18" charset="0"/>
              </a:rPr>
              <a:t>How the Testaments are Related</a:t>
            </a:r>
            <a:endParaRPr lang="en-S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endParaRPr>
          </a:p>
        </p:txBody>
      </p:sp>
      <p:pic>
        <p:nvPicPr>
          <p:cNvPr id="12" name="Picture 11" descr="passover.jpg"/>
          <p:cNvPicPr>
            <a:picLocks noChangeAspect="1"/>
          </p:cNvPicPr>
          <p:nvPr/>
        </p:nvPicPr>
        <p:blipFill>
          <a:blip r:embed="rId3" cstate="print"/>
          <a:stretch>
            <a:fillRect/>
          </a:stretch>
        </p:blipFill>
        <p:spPr>
          <a:xfrm>
            <a:off x="6572264" y="1500175"/>
            <a:ext cx="2002297" cy="2143140"/>
          </a:xfrm>
          <a:prstGeom prst="rect">
            <a:avLst/>
          </a:prstGeom>
          <a:effectLst>
            <a:reflection blurRad="6350" stA="52000" endA="300" endPos="35000" dir="5400000" sy="-100000" algn="bl" rotWithShape="0"/>
          </a:effectLst>
          <a:scene3d>
            <a:camera prst="perspectiveContrastingLeftFacing"/>
            <a:lightRig rig="threePt" dir="t"/>
          </a:scene3d>
          <a:sp3d>
            <a:bevelT/>
          </a:sp3d>
        </p:spPr>
      </p:pic>
      <p:sp>
        <p:nvSpPr>
          <p:cNvPr id="43009" name="Rectangle 1"/>
          <p:cNvSpPr>
            <a:spLocks noChangeArrowheads="1"/>
          </p:cNvSpPr>
          <p:nvPr/>
        </p:nvSpPr>
        <p:spPr bwMode="auto">
          <a:xfrm>
            <a:off x="857224" y="3857628"/>
            <a:ext cx="7572428" cy="2677656"/>
          </a:xfrm>
          <a:prstGeom prst="rect">
            <a:avLst/>
          </a:prstGeom>
          <a:noFill/>
          <a:ln w="9525">
            <a:noFill/>
            <a:miter lim="800000"/>
            <a:headEnd/>
            <a:tailEnd/>
          </a:ln>
          <a:effectLst/>
        </p:spPr>
        <p:txBody>
          <a:bodyPr anchor="ctr">
            <a:spAutoFit/>
            <a:scene3d>
              <a:camera prst="orthographicFront"/>
              <a:lightRig rig="threePt" dir="t"/>
            </a:scene3d>
            <a:sp3d extrusionH="57150">
              <a:bevelT w="38100" h="38100"/>
            </a:sp3d>
          </a:bodyPr>
          <a:lstStyle/>
          <a:p>
            <a:pPr eaLnBrk="0" hangingPunct="0">
              <a:defRPr/>
            </a:pPr>
            <a:r>
              <a:rPr lang="en-US" b="1" dirty="0">
                <a:solidFill>
                  <a:schemeClr val="bg1"/>
                </a:solidFill>
                <a:latin typeface="Arial" pitchFamily="34" charset="0"/>
                <a:ea typeface="Calibri" pitchFamily="34" charset="0"/>
                <a:cs typeface="Arial" pitchFamily="34" charset="0"/>
              </a:rPr>
              <a:t>We are not to be ______________ the Law (Romans 2:12; 1 Corinthians 9:20; Galatians 4:21) </a:t>
            </a:r>
          </a:p>
          <a:p>
            <a:pPr eaLnBrk="0" hangingPunct="0">
              <a:defRPr/>
            </a:pPr>
            <a:endParaRPr lang="en-US" b="1" dirty="0">
              <a:solidFill>
                <a:schemeClr val="bg1"/>
              </a:solidFill>
              <a:latin typeface="Arial" pitchFamily="34" charset="0"/>
              <a:ea typeface="Calibri" pitchFamily="34" charset="0"/>
              <a:cs typeface="Arial" pitchFamily="34" charset="0"/>
            </a:endParaRPr>
          </a:p>
          <a:p>
            <a:pPr eaLnBrk="0" hangingPunct="0">
              <a:defRPr/>
            </a:pPr>
            <a:r>
              <a:rPr lang="en-US" b="1" dirty="0">
                <a:solidFill>
                  <a:schemeClr val="bg1"/>
                </a:solidFill>
                <a:latin typeface="Arial" pitchFamily="34" charset="0"/>
                <a:ea typeface="Calibri" pitchFamily="34" charset="0"/>
                <a:cs typeface="Arial" pitchFamily="34" charset="0"/>
              </a:rPr>
              <a:t>nor ______________ it (James 4:11) but </a:t>
            </a:r>
          </a:p>
          <a:p>
            <a:pPr eaLnBrk="0" hangingPunct="0">
              <a:defRPr/>
            </a:pPr>
            <a:endParaRPr lang="en-US" b="1" dirty="0">
              <a:solidFill>
                <a:schemeClr val="bg1"/>
              </a:solidFill>
              <a:latin typeface="Arial" pitchFamily="34" charset="0"/>
              <a:ea typeface="Calibri" pitchFamily="34" charset="0"/>
              <a:cs typeface="Arial" pitchFamily="34" charset="0"/>
            </a:endParaRPr>
          </a:p>
          <a:p>
            <a:pPr eaLnBrk="0" hangingPunct="0">
              <a:defRPr/>
            </a:pPr>
            <a:r>
              <a:rPr lang="en-US" b="1" dirty="0">
                <a:solidFill>
                  <a:schemeClr val="bg1"/>
                </a:solidFill>
                <a:latin typeface="Arial" pitchFamily="34" charset="0"/>
                <a:ea typeface="Calibri" pitchFamily="34" charset="0"/>
                <a:cs typeface="Arial" pitchFamily="34" charset="0"/>
              </a:rPr>
              <a:t>_______  the Law of the Spirit of Life (Romans 8:2)</a:t>
            </a:r>
          </a:p>
          <a:p>
            <a:pPr eaLnBrk="0" hangingPunct="0">
              <a:defRPr/>
            </a:pPr>
            <a:r>
              <a:rPr lang="en-US" b="1" dirty="0">
                <a:solidFill>
                  <a:schemeClr val="bg1"/>
                </a:solidFill>
                <a:latin typeface="Arial" pitchFamily="34" charset="0"/>
                <a:cs typeface="Arial" pitchFamily="34" charset="0"/>
              </a:rPr>
              <a:t>- This is by _____________ (Romans 3:31)</a:t>
            </a:r>
            <a:endParaRPr lang="en-US" b="1" dirty="0">
              <a:solidFill>
                <a:schemeClr val="bg1"/>
              </a:solidFill>
            </a:endParaRPr>
          </a:p>
        </p:txBody>
      </p:sp>
      <p:sp>
        <p:nvSpPr>
          <p:cNvPr id="15" name="Rectangle 14"/>
          <p:cNvSpPr/>
          <p:nvPr/>
        </p:nvSpPr>
        <p:spPr>
          <a:xfrm>
            <a:off x="1000100" y="785794"/>
            <a:ext cx="5643602" cy="3416320"/>
          </a:xfrm>
          <a:prstGeom prst="rect">
            <a:avLst/>
          </a:prstGeom>
          <a:scene3d>
            <a:camera prst="perspectiveRelaxed"/>
            <a:lightRig rig="threePt" dir="t"/>
          </a:scene3d>
        </p:spPr>
        <p:txBody>
          <a:bodyPr>
            <a:spAutoFit/>
          </a:bodyPr>
          <a:lstStyle/>
          <a:p>
            <a:pPr>
              <a:defRPr/>
            </a:pPr>
            <a:endParaRPr lang="en-SG" dirty="0"/>
          </a:p>
          <a:p>
            <a:pPr>
              <a:defRPr/>
            </a:pPr>
            <a:r>
              <a:rPr lang="en-SG" b="1" i="1" dirty="0">
                <a:solidFill>
                  <a:schemeClr val="bg1"/>
                </a:solidFill>
                <a:latin typeface="Arial" pitchFamily="34" charset="0"/>
                <a:cs typeface="Arial" pitchFamily="34" charset="0"/>
              </a:rPr>
              <a:t>"Do not think that I came to destroy the Law or the Prophets. I did not come to destroy but to </a:t>
            </a:r>
            <a:r>
              <a:rPr lang="en-SG" b="1" i="1" dirty="0" err="1">
                <a:solidFill>
                  <a:schemeClr val="bg1"/>
                </a:solidFill>
                <a:latin typeface="Arial" pitchFamily="34" charset="0"/>
                <a:cs typeface="Arial" pitchFamily="34" charset="0"/>
              </a:rPr>
              <a:t>fulfill</a:t>
            </a:r>
            <a:r>
              <a:rPr lang="en-SG" b="1" i="1" dirty="0">
                <a:solidFill>
                  <a:schemeClr val="bg1"/>
                </a:solidFill>
                <a:latin typeface="Arial" pitchFamily="34" charset="0"/>
                <a:cs typeface="Arial" pitchFamily="34" charset="0"/>
              </a:rPr>
              <a:t>. For assuredly, I say to you, till heaven and earth pass away, one jot or one tittle will by no means pass from the law till all is fulfilled.”</a:t>
            </a:r>
          </a:p>
          <a:p>
            <a:pPr>
              <a:defRPr/>
            </a:pPr>
            <a:r>
              <a:rPr lang="en-SG" b="1" dirty="0">
                <a:solidFill>
                  <a:schemeClr val="bg1"/>
                </a:solidFill>
                <a:latin typeface="Arial" pitchFamily="34" charset="0"/>
                <a:cs typeface="Arial" pitchFamily="34" charset="0"/>
              </a:rPr>
              <a:t>Matthew 5:17-18 (NKJV)</a:t>
            </a:r>
          </a:p>
        </p:txBody>
      </p:sp>
      <p:sp>
        <p:nvSpPr>
          <p:cNvPr id="16" name="Text Box 13"/>
          <p:cNvSpPr txBox="1">
            <a:spLocks noChangeArrowheads="1"/>
          </p:cNvSpPr>
          <p:nvPr/>
        </p:nvSpPr>
        <p:spPr bwMode="auto">
          <a:xfrm>
            <a:off x="3857625" y="3786188"/>
            <a:ext cx="2743200" cy="461962"/>
          </a:xfrm>
          <a:prstGeom prst="rect">
            <a:avLst/>
          </a:prstGeom>
          <a:noFill/>
          <a:ln w="9525">
            <a:noFill/>
            <a:miter lim="800000"/>
            <a:headEnd/>
            <a:tailEnd/>
          </a:ln>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latin typeface="Arial" charset="0"/>
              </a:rPr>
              <a:t>UNDER</a:t>
            </a:r>
          </a:p>
        </p:txBody>
      </p:sp>
      <p:sp>
        <p:nvSpPr>
          <p:cNvPr id="17" name="Text Box 13"/>
          <p:cNvSpPr txBox="1">
            <a:spLocks noChangeArrowheads="1"/>
          </p:cNvSpPr>
          <p:nvPr/>
        </p:nvSpPr>
        <p:spPr bwMode="auto">
          <a:xfrm>
            <a:off x="1857375" y="4929188"/>
            <a:ext cx="2743200" cy="461962"/>
          </a:xfrm>
          <a:prstGeom prst="rect">
            <a:avLst/>
          </a:prstGeom>
          <a:noFill/>
          <a:ln w="9525">
            <a:noFill/>
            <a:miter lim="800000"/>
            <a:headEnd/>
            <a:tailEnd/>
          </a:ln>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latin typeface="Arial" charset="0"/>
              </a:rPr>
              <a:t>ABOVE</a:t>
            </a:r>
          </a:p>
        </p:txBody>
      </p:sp>
      <p:sp>
        <p:nvSpPr>
          <p:cNvPr id="18" name="Text Box 13"/>
          <p:cNvSpPr txBox="1">
            <a:spLocks noChangeArrowheads="1"/>
          </p:cNvSpPr>
          <p:nvPr/>
        </p:nvSpPr>
        <p:spPr bwMode="auto">
          <a:xfrm>
            <a:off x="1143000" y="5643563"/>
            <a:ext cx="2743200" cy="461962"/>
          </a:xfrm>
          <a:prstGeom prst="rect">
            <a:avLst/>
          </a:prstGeom>
          <a:noFill/>
          <a:ln w="9525">
            <a:noFill/>
            <a:miter lim="800000"/>
            <a:headEnd/>
            <a:tailEnd/>
          </a:ln>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latin typeface="Arial" charset="0"/>
              </a:rPr>
              <a:t>IN</a:t>
            </a:r>
          </a:p>
        </p:txBody>
      </p:sp>
      <p:sp>
        <p:nvSpPr>
          <p:cNvPr id="19" name="Text Box 13"/>
          <p:cNvSpPr txBox="1">
            <a:spLocks noChangeArrowheads="1"/>
          </p:cNvSpPr>
          <p:nvPr/>
        </p:nvSpPr>
        <p:spPr bwMode="auto">
          <a:xfrm>
            <a:off x="3000375" y="6072188"/>
            <a:ext cx="2743200" cy="461962"/>
          </a:xfrm>
          <a:prstGeom prst="rect">
            <a:avLst/>
          </a:prstGeom>
          <a:noFill/>
          <a:ln w="9525">
            <a:noFill/>
            <a:miter lim="800000"/>
            <a:headEnd/>
            <a:tailEnd/>
          </a:ln>
        </p:spPr>
        <p:txBody>
          <a:bodyPr>
            <a:spAutoFit/>
          </a:bodyPr>
          <a:lstStyle/>
          <a:p>
            <a:pPr>
              <a:spcBef>
                <a:spcPct val="50000"/>
              </a:spcBef>
              <a:defRPr/>
            </a:pPr>
            <a:r>
              <a:rPr lang="en-US" b="1" dirty="0">
                <a:solidFill>
                  <a:srgbClr val="FFFF00"/>
                </a:solidFill>
                <a:effectLst>
                  <a:outerShdw blurRad="38100" dist="38100" dir="2700000" algn="tl">
                    <a:srgbClr val="000000">
                      <a:alpha val="43137"/>
                    </a:srgbClr>
                  </a:outerShdw>
                </a:effectLst>
                <a:latin typeface="Arial" charset="0"/>
              </a:rPr>
              <a:t>FAITH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800" decel="100000"/>
                                        <p:tgtEl>
                                          <p:spTgt spid="17"/>
                                        </p:tgtEl>
                                      </p:cBhvr>
                                    </p:animEffect>
                                    <p:anim calcmode="lin" valueType="num">
                                      <p:cBhvr>
                                        <p:cTn id="18" dur="800" decel="100000" fill="hold"/>
                                        <p:tgtEl>
                                          <p:spTgt spid="17"/>
                                        </p:tgtEl>
                                        <p:attrNameLst>
                                          <p:attrName>style.rotation</p:attrName>
                                        </p:attrNameLst>
                                      </p:cBhvr>
                                      <p:tavLst>
                                        <p:tav tm="0">
                                          <p:val>
                                            <p:fltVal val="-90"/>
                                          </p:val>
                                        </p:tav>
                                        <p:tav tm="100000">
                                          <p:val>
                                            <p:fltVal val="0"/>
                                          </p:val>
                                        </p:tav>
                                      </p:tavLst>
                                    </p:anim>
                                    <p:anim calcmode="lin" valueType="num">
                                      <p:cBhvr>
                                        <p:cTn id="19" dur="800" decel="100000" fill="hold"/>
                                        <p:tgtEl>
                                          <p:spTgt spid="17"/>
                                        </p:tgtEl>
                                        <p:attrNameLst>
                                          <p:attrName>ppt_x</p:attrName>
                                        </p:attrNameLst>
                                      </p:cBhvr>
                                      <p:tavLst>
                                        <p:tav tm="0">
                                          <p:val>
                                            <p:strVal val="#ppt_x+0.4"/>
                                          </p:val>
                                        </p:tav>
                                        <p:tav tm="100000">
                                          <p:val>
                                            <p:strVal val="#ppt_x-0.05"/>
                                          </p:val>
                                        </p:tav>
                                      </p:tavLst>
                                    </p:anim>
                                    <p:anim calcmode="lin" valueType="num">
                                      <p:cBhvr>
                                        <p:cTn id="20" dur="800" decel="100000" fill="hold"/>
                                        <p:tgtEl>
                                          <p:spTgt spid="1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800" decel="100000"/>
                                        <p:tgtEl>
                                          <p:spTgt spid="18"/>
                                        </p:tgtEl>
                                      </p:cBhvr>
                                    </p:animEffect>
                                    <p:anim calcmode="lin" valueType="num">
                                      <p:cBhvr>
                                        <p:cTn id="28" dur="800" decel="100000" fill="hold"/>
                                        <p:tgtEl>
                                          <p:spTgt spid="18"/>
                                        </p:tgtEl>
                                        <p:attrNameLst>
                                          <p:attrName>style.rotation</p:attrName>
                                        </p:attrNameLst>
                                      </p:cBhvr>
                                      <p:tavLst>
                                        <p:tav tm="0">
                                          <p:val>
                                            <p:fltVal val="-90"/>
                                          </p:val>
                                        </p:tav>
                                        <p:tav tm="100000">
                                          <p:val>
                                            <p:fltVal val="0"/>
                                          </p:val>
                                        </p:tav>
                                      </p:tavLst>
                                    </p:anim>
                                    <p:anim calcmode="lin" valueType="num">
                                      <p:cBhvr>
                                        <p:cTn id="29" dur="800" decel="100000" fill="hold"/>
                                        <p:tgtEl>
                                          <p:spTgt spid="18"/>
                                        </p:tgtEl>
                                        <p:attrNameLst>
                                          <p:attrName>ppt_x</p:attrName>
                                        </p:attrNameLst>
                                      </p:cBhvr>
                                      <p:tavLst>
                                        <p:tav tm="0">
                                          <p:val>
                                            <p:strVal val="#ppt_x+0.4"/>
                                          </p:val>
                                        </p:tav>
                                        <p:tav tm="100000">
                                          <p:val>
                                            <p:strVal val="#ppt_x-0.05"/>
                                          </p:val>
                                        </p:tav>
                                      </p:tavLst>
                                    </p:anim>
                                    <p:anim calcmode="lin" valueType="num">
                                      <p:cBhvr>
                                        <p:cTn id="30" dur="800" decel="100000" fill="hold"/>
                                        <p:tgtEl>
                                          <p:spTgt spid="18"/>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6"/>
          <p:cNvSpPr txBox="1">
            <a:spLocks noChangeArrowheads="1"/>
          </p:cNvSpPr>
          <p:nvPr/>
        </p:nvSpPr>
        <p:spPr bwMode="auto">
          <a:xfrm>
            <a:off x="785813" y="1285875"/>
            <a:ext cx="56435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b="1">
              <a:solidFill>
                <a:srgbClr val="000099"/>
              </a:solidFill>
              <a:latin typeface="Arial" charset="0"/>
              <a:cs typeface="Times New Roman" pitchFamily="18" charset="0"/>
            </a:endParaRPr>
          </a:p>
          <a:p>
            <a:pPr eaLnBrk="1" hangingPunct="1">
              <a:spcBef>
                <a:spcPct val="50000"/>
              </a:spcBef>
            </a:pPr>
            <a:r>
              <a:rPr lang="en-US">
                <a:latin typeface="Arial" charset="0"/>
                <a:cs typeface="Times New Roman" pitchFamily="18" charset="0"/>
              </a:rPr>
              <a:t> </a:t>
            </a:r>
            <a:endParaRPr lang="en-US">
              <a:cs typeface="Times New Roman" pitchFamily="18" charset="0"/>
            </a:endParaRPr>
          </a:p>
          <a:p>
            <a:pPr eaLnBrk="1" hangingPunct="1">
              <a:spcBef>
                <a:spcPct val="50000"/>
              </a:spcBef>
            </a:pPr>
            <a:endParaRPr lang="en-US"/>
          </a:p>
        </p:txBody>
      </p:sp>
      <p:sp>
        <p:nvSpPr>
          <p:cNvPr id="14" name="Rectangle 13"/>
          <p:cNvSpPr/>
          <p:nvPr/>
        </p:nvSpPr>
        <p:spPr>
          <a:xfrm>
            <a:off x="290422" y="357166"/>
            <a:ext cx="8853578" cy="769441"/>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latin typeface="Arial" charset="0"/>
                <a:cs typeface="Times New Roman" pitchFamily="18" charset="0"/>
              </a:rPr>
              <a:t>How the Testaments are Related</a:t>
            </a:r>
            <a:endParaRPr lang="en-S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endParaRPr>
          </a:p>
        </p:txBody>
      </p:sp>
      <p:pic>
        <p:nvPicPr>
          <p:cNvPr id="20" name="Picture 19" descr="oldandnewcomparisons.gif"/>
          <p:cNvPicPr>
            <a:picLocks noChangeAspect="1"/>
          </p:cNvPicPr>
          <p:nvPr/>
        </p:nvPicPr>
        <p:blipFill>
          <a:blip r:embed="rId3" cstate="print"/>
          <a:stretch>
            <a:fillRect/>
          </a:stretch>
        </p:blipFill>
        <p:spPr>
          <a:xfrm>
            <a:off x="714348" y="1000108"/>
            <a:ext cx="7802833" cy="5324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between400Years.gif"/>
          <p:cNvPicPr>
            <a:picLocks noChangeAspect="1"/>
          </p:cNvPicPr>
          <p:nvPr/>
        </p:nvPicPr>
        <p:blipFill>
          <a:blip r:embed="rId2" cstate="print"/>
          <a:stretch>
            <a:fillRect/>
          </a:stretch>
        </p:blipFill>
        <p:spPr>
          <a:xfrm>
            <a:off x="428596" y="260648"/>
            <a:ext cx="8286808" cy="60972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1">
            <a:extLst>
              <a:ext uri="{FF2B5EF4-FFF2-40B4-BE49-F238E27FC236}">
                <a16:creationId xmlns:a16="http://schemas.microsoft.com/office/drawing/2014/main" id="{408F8EAD-8BD2-AD54-C382-BE349ED73072}"/>
              </a:ext>
            </a:extLst>
          </p:cNvPr>
          <p:cNvSpPr/>
          <p:nvPr/>
        </p:nvSpPr>
        <p:spPr>
          <a:xfrm>
            <a:off x="280676" y="207702"/>
            <a:ext cx="8863324" cy="584775"/>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Times New Roman" pitchFamily="18" charset="0"/>
              </a:rPr>
              <a:t>b. Divine Preparation for the New Testament</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 </a:t>
            </a:r>
            <a:endParaRPr lang="en-S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comparison.gif"/>
          <p:cNvPicPr>
            <a:picLocks noChangeAspect="1"/>
          </p:cNvPicPr>
          <p:nvPr/>
        </p:nvPicPr>
        <p:blipFill>
          <a:blip r:embed="rId2" cstate="print"/>
          <a:stretch>
            <a:fillRect/>
          </a:stretch>
        </p:blipFill>
        <p:spPr>
          <a:xfrm>
            <a:off x="1214414" y="406044"/>
            <a:ext cx="7358082" cy="5809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1043608" y="2044214"/>
            <a:ext cx="5832648" cy="1323439"/>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marL="457200" indent="-457200">
              <a:spcBef>
                <a:spcPct val="50000"/>
              </a:spcBef>
              <a:defRPr/>
            </a:pPr>
            <a:r>
              <a:rPr lang="en-US" sz="4000" b="1" dirty="0">
                <a:solidFill>
                  <a:schemeClr val="bg1"/>
                </a:solidFill>
                <a:latin typeface="Arial" charset="0"/>
              </a:rPr>
              <a:t>1. Preparation through the Jewish Nation.</a:t>
            </a:r>
          </a:p>
        </p:txBody>
      </p:sp>
      <p:sp>
        <p:nvSpPr>
          <p:cNvPr id="9" name="Rectangle 8"/>
          <p:cNvSpPr/>
          <p:nvPr/>
        </p:nvSpPr>
        <p:spPr>
          <a:xfrm>
            <a:off x="899592" y="24475"/>
            <a:ext cx="7643866" cy="1938992"/>
          </a:xfrm>
          <a:prstGeom prst="rect">
            <a:avLst/>
          </a:prstGeom>
          <a:scene3d>
            <a:camera prst="perspectiveRelaxedModerately"/>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SG" b="1" i="1" dirty="0">
                <a:solidFill>
                  <a:schemeClr val="bg1"/>
                </a:solidFill>
                <a:latin typeface="Arial" pitchFamily="34" charset="0"/>
                <a:cs typeface="Arial" pitchFamily="34" charset="0"/>
              </a:rPr>
              <a:t>“But when the fullness of the time had come, God sent forth His Son, born of a woman, born under the law, 5 to redeem those who were under the law, that we might receive the adoption as sons.”  </a:t>
            </a:r>
            <a:r>
              <a:rPr lang="en-SG" b="1" dirty="0">
                <a:solidFill>
                  <a:schemeClr val="bg1"/>
                </a:solidFill>
                <a:latin typeface="Arial" pitchFamily="34" charset="0"/>
                <a:cs typeface="Arial" pitchFamily="34" charset="0"/>
              </a:rPr>
              <a:t>Galatians 4:4-5 (NKJV)</a:t>
            </a:r>
          </a:p>
        </p:txBody>
      </p:sp>
      <p:sp>
        <p:nvSpPr>
          <p:cNvPr id="12294" name="TextBox 10"/>
          <p:cNvSpPr txBox="1">
            <a:spLocks noChangeArrowheads="1"/>
          </p:cNvSpPr>
          <p:nvPr/>
        </p:nvSpPr>
        <p:spPr bwMode="auto">
          <a:xfrm>
            <a:off x="1068264" y="3660040"/>
            <a:ext cx="62763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US" sz="3200" b="1" dirty="0">
                <a:solidFill>
                  <a:schemeClr val="bg1"/>
                </a:solidFill>
                <a:latin typeface="Arial" charset="0"/>
                <a:cs typeface="Arial" charset="0"/>
              </a:rPr>
              <a:t> Messianic Expectations</a:t>
            </a:r>
          </a:p>
          <a:p>
            <a:pPr eaLnBrk="1" hangingPunct="1">
              <a:buFont typeface="Arial" charset="0"/>
              <a:buChar char="•"/>
            </a:pPr>
            <a:r>
              <a:rPr lang="en-US" sz="3200" b="1" dirty="0">
                <a:solidFill>
                  <a:schemeClr val="bg1"/>
                </a:solidFill>
                <a:latin typeface="Arial" charset="0"/>
                <a:cs typeface="Arial" charset="0"/>
              </a:rPr>
              <a:t> Strong Jewish Groups</a:t>
            </a:r>
          </a:p>
          <a:p>
            <a:pPr eaLnBrk="1" hangingPunct="1">
              <a:buFont typeface="Arial" charset="0"/>
              <a:buChar char="•"/>
            </a:pPr>
            <a:r>
              <a:rPr lang="en-US" sz="3200" b="1" dirty="0">
                <a:solidFill>
                  <a:schemeClr val="bg1"/>
                </a:solidFill>
                <a:latin typeface="Arial" charset="0"/>
                <a:cs typeface="Arial" charset="0"/>
              </a:rPr>
              <a:t> Scattered in the nations</a:t>
            </a:r>
          </a:p>
          <a:p>
            <a:pPr eaLnBrk="1" hangingPunct="1">
              <a:buFont typeface="Arial" charset="0"/>
              <a:buChar char="•"/>
            </a:pPr>
            <a:r>
              <a:rPr lang="en-US" sz="3200" b="1" dirty="0">
                <a:solidFill>
                  <a:schemeClr val="bg1"/>
                </a:solidFill>
                <a:latin typeface="Arial" charset="0"/>
                <a:cs typeface="Arial" charset="0"/>
              </a:rPr>
              <a:t> From Temple to Synagogues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626" y="3367653"/>
            <a:ext cx="1835766" cy="1835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40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2294">
                                            <p:txEl>
                                              <p:pRg st="0" end="0"/>
                                            </p:txEl>
                                          </p:spTgt>
                                        </p:tgtEl>
                                        <p:attrNameLst>
                                          <p:attrName>style.visibility</p:attrName>
                                        </p:attrNameLst>
                                      </p:cBhvr>
                                      <p:to>
                                        <p:strVal val="visible"/>
                                      </p:to>
                                    </p:set>
                                    <p:animEffect transition="in" filter="fade">
                                      <p:cBhvr>
                                        <p:cTn id="11" dur="1000"/>
                                        <p:tgtEl>
                                          <p:spTgt spid="12294">
                                            <p:txEl>
                                              <p:pRg st="0" end="0"/>
                                            </p:txEl>
                                          </p:spTgt>
                                        </p:tgtEl>
                                      </p:cBhvr>
                                    </p:animEffect>
                                    <p:anim calcmode="lin" valueType="num">
                                      <p:cBhvr>
                                        <p:cTn id="12" dur="1000" fill="hold"/>
                                        <p:tgtEl>
                                          <p:spTgt spid="1229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22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2294">
                                            <p:txEl>
                                              <p:pRg st="1" end="1"/>
                                            </p:txEl>
                                          </p:spTgt>
                                        </p:tgtEl>
                                        <p:attrNameLst>
                                          <p:attrName>style.visibility</p:attrName>
                                        </p:attrNameLst>
                                      </p:cBhvr>
                                      <p:to>
                                        <p:strVal val="visible"/>
                                      </p:to>
                                    </p:set>
                                    <p:animEffect transition="in" filter="fade">
                                      <p:cBhvr>
                                        <p:cTn id="18" dur="1000"/>
                                        <p:tgtEl>
                                          <p:spTgt spid="12294">
                                            <p:txEl>
                                              <p:pRg st="1" end="1"/>
                                            </p:txEl>
                                          </p:spTgt>
                                        </p:tgtEl>
                                      </p:cBhvr>
                                    </p:animEffect>
                                    <p:anim calcmode="lin" valueType="num">
                                      <p:cBhvr>
                                        <p:cTn id="19" dur="1000" fill="hold"/>
                                        <p:tgtEl>
                                          <p:spTgt spid="1229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22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2294">
                                            <p:txEl>
                                              <p:pRg st="2" end="2"/>
                                            </p:txEl>
                                          </p:spTgt>
                                        </p:tgtEl>
                                        <p:attrNameLst>
                                          <p:attrName>style.visibility</p:attrName>
                                        </p:attrNameLst>
                                      </p:cBhvr>
                                      <p:to>
                                        <p:strVal val="visible"/>
                                      </p:to>
                                    </p:set>
                                    <p:animEffect transition="in" filter="fade">
                                      <p:cBhvr>
                                        <p:cTn id="25" dur="1000"/>
                                        <p:tgtEl>
                                          <p:spTgt spid="12294">
                                            <p:txEl>
                                              <p:pRg st="2" end="2"/>
                                            </p:txEl>
                                          </p:spTgt>
                                        </p:tgtEl>
                                      </p:cBhvr>
                                    </p:animEffect>
                                    <p:anim calcmode="lin" valueType="num">
                                      <p:cBhvr>
                                        <p:cTn id="26" dur="1000" fill="hold"/>
                                        <p:tgtEl>
                                          <p:spTgt spid="1229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22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2294">
                                            <p:txEl>
                                              <p:pRg st="3" end="3"/>
                                            </p:txEl>
                                          </p:spTgt>
                                        </p:tgtEl>
                                        <p:attrNameLst>
                                          <p:attrName>style.visibility</p:attrName>
                                        </p:attrNameLst>
                                      </p:cBhvr>
                                      <p:to>
                                        <p:strVal val="visible"/>
                                      </p:to>
                                    </p:set>
                                    <p:animEffect transition="in" filter="fade">
                                      <p:cBhvr>
                                        <p:cTn id="32" dur="1000"/>
                                        <p:tgtEl>
                                          <p:spTgt spid="12294">
                                            <p:txEl>
                                              <p:pRg st="3" end="3"/>
                                            </p:txEl>
                                          </p:spTgt>
                                        </p:tgtEl>
                                      </p:cBhvr>
                                    </p:animEffect>
                                    <p:anim calcmode="lin" valueType="num">
                                      <p:cBhvr>
                                        <p:cTn id="33" dur="1000" fill="hold"/>
                                        <p:tgtEl>
                                          <p:spTgt spid="1229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229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631C282-B45A-4BE3-92B2-649C0F3EE1E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E19EF1B-A4E4-C39A-CAD5-0E6D4A44A142}"/>
              </a:ext>
            </a:extLst>
          </p:cNvPr>
          <p:cNvSpPr/>
          <p:nvPr/>
        </p:nvSpPr>
        <p:spPr>
          <a:xfrm>
            <a:off x="899592" y="24475"/>
            <a:ext cx="7643866" cy="1938992"/>
          </a:xfrm>
          <a:prstGeom prst="rect">
            <a:avLst/>
          </a:prstGeom>
          <a:scene3d>
            <a:camera prst="perspectiveRelaxedModerately"/>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SG" b="1" i="1" dirty="0">
                <a:solidFill>
                  <a:schemeClr val="bg1"/>
                </a:solidFill>
                <a:latin typeface="Arial" pitchFamily="34" charset="0"/>
                <a:cs typeface="Arial" pitchFamily="34" charset="0"/>
              </a:rPr>
              <a:t>“But when the fullness of the time had come, God sent forth His Son, born of a woman, born under the law, 5 to redeem those who were under the law, that we might receive the adoption as sons.”  </a:t>
            </a:r>
            <a:r>
              <a:rPr lang="en-SG" b="1" dirty="0">
                <a:solidFill>
                  <a:schemeClr val="bg1"/>
                </a:solidFill>
                <a:latin typeface="Arial" pitchFamily="34" charset="0"/>
                <a:cs typeface="Arial" pitchFamily="34" charset="0"/>
              </a:rPr>
              <a:t>Galatians 4:4-5 (NKJV)</a:t>
            </a:r>
          </a:p>
        </p:txBody>
      </p:sp>
      <p:pic>
        <p:nvPicPr>
          <p:cNvPr id="4" name="Picture 3" descr="A black and white sign with white text&#10;&#10;AI-generated content may be incorrect.">
            <a:extLst>
              <a:ext uri="{FF2B5EF4-FFF2-40B4-BE49-F238E27FC236}">
                <a16:creationId xmlns:a16="http://schemas.microsoft.com/office/drawing/2014/main" id="{50FF6E2A-175F-7682-125A-4FD4B4746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49" y="2007913"/>
            <a:ext cx="8567151" cy="4801489"/>
          </a:xfrm>
          <a:prstGeom prst="rect">
            <a:avLst/>
          </a:prstGeom>
        </p:spPr>
      </p:pic>
      <p:pic>
        <p:nvPicPr>
          <p:cNvPr id="3" name="Picture 2">
            <a:extLst>
              <a:ext uri="{FF2B5EF4-FFF2-40B4-BE49-F238E27FC236}">
                <a16:creationId xmlns:a16="http://schemas.microsoft.com/office/drawing/2014/main" id="{CEB2A704-527A-88F6-0BB3-92B9E3A7F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4636"/>
            <a:ext cx="1835766" cy="1835766"/>
          </a:xfrm>
          <a:prstGeom prst="rect">
            <a:avLst/>
          </a:prstGeom>
        </p:spPr>
      </p:pic>
    </p:spTree>
    <p:extLst>
      <p:ext uri="{BB962C8B-B14F-4D97-AF65-F5344CB8AC3E}">
        <p14:creationId xmlns:p14="http://schemas.microsoft.com/office/powerpoint/2010/main" val="519385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878314" y="1924817"/>
            <a:ext cx="7942158" cy="646331"/>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a:spcBef>
                <a:spcPct val="50000"/>
              </a:spcBef>
              <a:defRPr/>
            </a:pPr>
            <a:r>
              <a:rPr lang="en-US" sz="3600" b="1" dirty="0">
                <a:solidFill>
                  <a:schemeClr val="bg1"/>
                </a:solidFill>
                <a:latin typeface="Arial" charset="0"/>
              </a:rPr>
              <a:t>2. Preparation through the Greeks.</a:t>
            </a:r>
          </a:p>
        </p:txBody>
      </p:sp>
      <p:sp>
        <p:nvSpPr>
          <p:cNvPr id="9" name="Rectangle 8"/>
          <p:cNvSpPr/>
          <p:nvPr/>
        </p:nvSpPr>
        <p:spPr>
          <a:xfrm>
            <a:off x="750067" y="9398"/>
            <a:ext cx="7643866" cy="1938992"/>
          </a:xfrm>
          <a:prstGeom prst="rect">
            <a:avLst/>
          </a:prstGeom>
          <a:scene3d>
            <a:camera prst="perspectiveRelaxedModerately"/>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SG" b="1" i="1" dirty="0">
                <a:solidFill>
                  <a:schemeClr val="bg1"/>
                </a:solidFill>
                <a:latin typeface="Arial" pitchFamily="34" charset="0"/>
                <a:cs typeface="Arial" pitchFamily="34" charset="0"/>
              </a:rPr>
              <a:t>“But when the fullness of the time had come, God sent forth His Son, born of a woman, born under the law, 5 to redeem those who were under the law, that we might receive the adoption as sons.”  </a:t>
            </a:r>
            <a:r>
              <a:rPr lang="en-SG" b="1" dirty="0">
                <a:solidFill>
                  <a:schemeClr val="bg1"/>
                </a:solidFill>
                <a:latin typeface="Arial" pitchFamily="34" charset="0"/>
                <a:cs typeface="Arial" pitchFamily="34" charset="0"/>
              </a:rPr>
              <a:t>Galatians 4:4-5 (NKJV)</a:t>
            </a:r>
          </a:p>
        </p:txBody>
      </p:sp>
      <p:sp>
        <p:nvSpPr>
          <p:cNvPr id="13318" name="TextBox 11"/>
          <p:cNvSpPr txBox="1">
            <a:spLocks noChangeArrowheads="1"/>
          </p:cNvSpPr>
          <p:nvPr/>
        </p:nvSpPr>
        <p:spPr bwMode="auto">
          <a:xfrm>
            <a:off x="1003072" y="2602115"/>
            <a:ext cx="577215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US" b="1" dirty="0">
                <a:solidFill>
                  <a:schemeClr val="bg1"/>
                </a:solidFill>
                <a:latin typeface="Arial" charset="0"/>
                <a:cs typeface="Arial" charset="0"/>
              </a:rPr>
              <a:t> </a:t>
            </a:r>
            <a:r>
              <a:rPr lang="en-US" sz="3200" b="1" dirty="0">
                <a:solidFill>
                  <a:schemeClr val="bg1"/>
                </a:solidFill>
                <a:latin typeface="Arial" charset="0"/>
                <a:cs typeface="Arial" charset="0"/>
              </a:rPr>
              <a:t>Hellenization</a:t>
            </a:r>
          </a:p>
          <a:p>
            <a:pPr eaLnBrk="1" hangingPunct="1">
              <a:buFont typeface="Arial" charset="0"/>
              <a:buChar char="•"/>
            </a:pPr>
            <a:r>
              <a:rPr lang="en-US" sz="3200" b="1" dirty="0">
                <a:solidFill>
                  <a:schemeClr val="bg1"/>
                </a:solidFill>
                <a:latin typeface="Arial" charset="0"/>
                <a:cs typeface="Arial" charset="0"/>
              </a:rPr>
              <a:t> LXX (Septuagint) - ~250BC</a:t>
            </a:r>
          </a:p>
          <a:p>
            <a:pPr eaLnBrk="1" hangingPunct="1">
              <a:buFont typeface="Arial" charset="0"/>
              <a:buChar char="•"/>
            </a:pPr>
            <a:endParaRPr lang="en-US" sz="3200" b="1" dirty="0">
              <a:solidFill>
                <a:schemeClr val="bg1"/>
              </a:solidFill>
              <a:latin typeface="Arial" charset="0"/>
              <a:cs typeface="Arial" charset="0"/>
            </a:endParaRPr>
          </a:p>
          <a:p>
            <a:pPr eaLnBrk="1" hangingPunct="1"/>
            <a:r>
              <a:rPr lang="en-US" sz="3200" b="1" dirty="0">
                <a:solidFill>
                  <a:schemeClr val="bg1"/>
                </a:solidFill>
                <a:latin typeface="Arial" charset="0"/>
                <a:cs typeface="Arial" charset="0"/>
              </a:rPr>
              <a:t> </a:t>
            </a:r>
            <a:r>
              <a:rPr lang="en-US" sz="3200" b="1" i="1" dirty="0">
                <a:solidFill>
                  <a:schemeClr val="bg1"/>
                </a:solidFill>
                <a:latin typeface="Arial" charset="0"/>
                <a:cs typeface="Arial" charset="0"/>
              </a:rPr>
              <a:t>- Led to New Testament being written in a common language that could be understood by majority.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4005064"/>
            <a:ext cx="1840736" cy="200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800" decel="100000"/>
                                        <p:tgtEl>
                                          <p:spTgt spid="4102"/>
                                        </p:tgtEl>
                                      </p:cBhvr>
                                    </p:animEffect>
                                    <p:anim calcmode="lin" valueType="num">
                                      <p:cBhvr>
                                        <p:cTn id="8" dur="800" decel="100000" fill="hold"/>
                                        <p:tgtEl>
                                          <p:spTgt spid="4102"/>
                                        </p:tgtEl>
                                        <p:attrNameLst>
                                          <p:attrName>style.rotation</p:attrName>
                                        </p:attrNameLst>
                                      </p:cBhvr>
                                      <p:tavLst>
                                        <p:tav tm="0">
                                          <p:val>
                                            <p:fltVal val="-90"/>
                                          </p:val>
                                        </p:tav>
                                        <p:tav tm="100000">
                                          <p:val>
                                            <p:fltVal val="0"/>
                                          </p:val>
                                        </p:tav>
                                      </p:tavLst>
                                    </p:anim>
                                    <p:anim calcmode="lin" valueType="num">
                                      <p:cBhvr>
                                        <p:cTn id="9" dur="800" decel="100000" fill="hold"/>
                                        <p:tgtEl>
                                          <p:spTgt spid="4102"/>
                                        </p:tgtEl>
                                        <p:attrNameLst>
                                          <p:attrName>ppt_x</p:attrName>
                                        </p:attrNameLst>
                                      </p:cBhvr>
                                      <p:tavLst>
                                        <p:tav tm="0">
                                          <p:val>
                                            <p:strVal val="#ppt_x+0.4"/>
                                          </p:val>
                                        </p:tav>
                                        <p:tav tm="100000">
                                          <p:val>
                                            <p:strVal val="#ppt_x-0.05"/>
                                          </p:val>
                                        </p:tav>
                                      </p:tavLst>
                                    </p:anim>
                                    <p:anim calcmode="lin" valueType="num">
                                      <p:cBhvr>
                                        <p:cTn id="10" dur="800" decel="100000" fill="hold"/>
                                        <p:tgtEl>
                                          <p:spTgt spid="410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0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0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318">
                                            <p:txEl>
                                              <p:pRg st="0" end="0"/>
                                            </p:txEl>
                                          </p:spTgt>
                                        </p:tgtEl>
                                        <p:attrNameLst>
                                          <p:attrName>style.visibility</p:attrName>
                                        </p:attrNameLst>
                                      </p:cBhvr>
                                      <p:to>
                                        <p:strVal val="visible"/>
                                      </p:to>
                                    </p:set>
                                    <p:animEffect transition="in" filter="fade">
                                      <p:cBhvr>
                                        <p:cTn id="17" dur="1000"/>
                                        <p:tgtEl>
                                          <p:spTgt spid="13318">
                                            <p:txEl>
                                              <p:pRg st="0" end="0"/>
                                            </p:txEl>
                                          </p:spTgt>
                                        </p:tgtEl>
                                      </p:cBhvr>
                                    </p:animEffect>
                                    <p:anim calcmode="lin" valueType="num">
                                      <p:cBhvr>
                                        <p:cTn id="18" dur="1000" fill="hold"/>
                                        <p:tgtEl>
                                          <p:spTgt spid="1331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3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318">
                                            <p:txEl>
                                              <p:pRg st="1" end="1"/>
                                            </p:txEl>
                                          </p:spTgt>
                                        </p:tgtEl>
                                        <p:attrNameLst>
                                          <p:attrName>style.visibility</p:attrName>
                                        </p:attrNameLst>
                                      </p:cBhvr>
                                      <p:to>
                                        <p:strVal val="visible"/>
                                      </p:to>
                                    </p:set>
                                    <p:animEffect transition="in" filter="fade">
                                      <p:cBhvr>
                                        <p:cTn id="24" dur="1000"/>
                                        <p:tgtEl>
                                          <p:spTgt spid="13318">
                                            <p:txEl>
                                              <p:pRg st="1" end="1"/>
                                            </p:txEl>
                                          </p:spTgt>
                                        </p:tgtEl>
                                      </p:cBhvr>
                                    </p:animEffect>
                                    <p:anim calcmode="lin" valueType="num">
                                      <p:cBhvr>
                                        <p:cTn id="25" dur="1000" fill="hold"/>
                                        <p:tgtEl>
                                          <p:spTgt spid="1331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33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3318">
                                            <p:txEl>
                                              <p:pRg st="3" end="3"/>
                                            </p:txEl>
                                          </p:spTgt>
                                        </p:tgtEl>
                                        <p:attrNameLst>
                                          <p:attrName>style.visibility</p:attrName>
                                        </p:attrNameLst>
                                      </p:cBhvr>
                                      <p:to>
                                        <p:strVal val="visible"/>
                                      </p:to>
                                    </p:set>
                                    <p:animEffect transition="in" filter="fade">
                                      <p:cBhvr>
                                        <p:cTn id="31" dur="1000"/>
                                        <p:tgtEl>
                                          <p:spTgt spid="13318">
                                            <p:txEl>
                                              <p:pRg st="3" end="3"/>
                                            </p:txEl>
                                          </p:spTgt>
                                        </p:tgtEl>
                                      </p:cBhvr>
                                    </p:animEffect>
                                    <p:anim calcmode="lin" valueType="num">
                                      <p:cBhvr>
                                        <p:cTn id="32" dur="1000" fill="hold"/>
                                        <p:tgtEl>
                                          <p:spTgt spid="1331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33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895349" y="2171037"/>
            <a:ext cx="8140717" cy="646331"/>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a:spcBef>
                <a:spcPct val="50000"/>
              </a:spcBef>
              <a:defRPr/>
            </a:pPr>
            <a:r>
              <a:rPr lang="en-US" sz="3600" b="1" dirty="0">
                <a:solidFill>
                  <a:schemeClr val="bg1"/>
                </a:solidFill>
                <a:latin typeface="Arial" charset="0"/>
              </a:rPr>
              <a:t>3. Preparation through the Romans.</a:t>
            </a:r>
          </a:p>
        </p:txBody>
      </p:sp>
      <p:pic>
        <p:nvPicPr>
          <p:cNvPr id="4106" name="Picture 10" descr="C:\WINDOWS\Profiles\Tim\My Documents\NT Survey\romansol.gif"/>
          <p:cNvPicPr>
            <a:picLocks noChangeAspect="1" noChangeArrowheads="1"/>
          </p:cNvPicPr>
          <p:nvPr/>
        </p:nvPicPr>
        <p:blipFill>
          <a:blip r:embed="rId4" cstate="print"/>
          <a:srcRect/>
          <a:stretch>
            <a:fillRect/>
          </a:stretch>
        </p:blipFill>
        <p:spPr bwMode="auto">
          <a:xfrm>
            <a:off x="7215206" y="2928934"/>
            <a:ext cx="1749405" cy="33195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perspectiveContrastingLeftFacing"/>
            <a:lightRig rig="threePt" dir="t">
              <a:rot lat="0" lon="0" rev="2700000"/>
            </a:lightRig>
          </a:scene3d>
          <a:sp3d contourW="6350">
            <a:bevelT h="38100"/>
            <a:contourClr>
              <a:srgbClr val="C0C0C0"/>
            </a:contourClr>
          </a:sp3d>
        </p:spPr>
      </p:pic>
      <p:sp>
        <p:nvSpPr>
          <p:cNvPr id="9" name="Rectangle 8"/>
          <p:cNvSpPr/>
          <p:nvPr/>
        </p:nvSpPr>
        <p:spPr>
          <a:xfrm>
            <a:off x="899592" y="246421"/>
            <a:ext cx="7643866" cy="1938992"/>
          </a:xfrm>
          <a:prstGeom prst="rect">
            <a:avLst/>
          </a:prstGeom>
          <a:scene3d>
            <a:camera prst="perspectiveRelaxedModerately"/>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SG" b="1" i="1" dirty="0">
                <a:solidFill>
                  <a:schemeClr val="bg1"/>
                </a:solidFill>
                <a:latin typeface="Arial" pitchFamily="34" charset="0"/>
                <a:cs typeface="Arial" pitchFamily="34" charset="0"/>
              </a:rPr>
              <a:t>“But when the fullness of the time had come, God sent forth His Son, born of a woman, born under the law, 5 to redeem those who were under the law, that we might receive the adoption as sons.”  </a:t>
            </a:r>
            <a:r>
              <a:rPr lang="en-SG" b="1" dirty="0">
                <a:solidFill>
                  <a:schemeClr val="bg1"/>
                </a:solidFill>
                <a:latin typeface="Arial" pitchFamily="34" charset="0"/>
                <a:cs typeface="Arial" pitchFamily="34" charset="0"/>
              </a:rPr>
              <a:t>Galatians 4:4-5 (NKJV)</a:t>
            </a:r>
          </a:p>
        </p:txBody>
      </p:sp>
      <p:sp>
        <p:nvSpPr>
          <p:cNvPr id="14342" name="TextBox 10"/>
          <p:cNvSpPr txBox="1">
            <a:spLocks noChangeArrowheads="1"/>
          </p:cNvSpPr>
          <p:nvPr/>
        </p:nvSpPr>
        <p:spPr bwMode="auto">
          <a:xfrm>
            <a:off x="1124132" y="2828931"/>
            <a:ext cx="60721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US" b="1" dirty="0">
                <a:solidFill>
                  <a:schemeClr val="bg1"/>
                </a:solidFill>
                <a:latin typeface="Arial" charset="0"/>
                <a:cs typeface="Arial" charset="0"/>
              </a:rPr>
              <a:t> </a:t>
            </a:r>
            <a:r>
              <a:rPr lang="en-US" sz="3200" b="1" dirty="0" err="1">
                <a:solidFill>
                  <a:schemeClr val="bg1"/>
                </a:solidFill>
                <a:latin typeface="Arial" charset="0"/>
                <a:cs typeface="Arial" charset="0"/>
              </a:rPr>
              <a:t>Pax</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Romanus</a:t>
            </a:r>
            <a:endParaRPr lang="en-US" sz="3200" b="1" dirty="0">
              <a:solidFill>
                <a:schemeClr val="bg1"/>
              </a:solidFill>
              <a:latin typeface="Arial" charset="0"/>
              <a:cs typeface="Arial" charset="0"/>
            </a:endParaRPr>
          </a:p>
          <a:p>
            <a:pPr eaLnBrk="1" hangingPunct="1">
              <a:buFont typeface="Arial" charset="0"/>
              <a:buChar char="•"/>
            </a:pPr>
            <a:r>
              <a:rPr lang="en-US" sz="3200" b="1" dirty="0">
                <a:solidFill>
                  <a:schemeClr val="bg1"/>
                </a:solidFill>
                <a:latin typeface="Arial" charset="0"/>
                <a:cs typeface="Arial" charset="0"/>
              </a:rPr>
              <a:t> Roads and Infrastructure</a:t>
            </a:r>
          </a:p>
          <a:p>
            <a:pPr eaLnBrk="1" hangingPunct="1">
              <a:buFont typeface="Arial" charset="0"/>
              <a:buChar char="•"/>
            </a:pPr>
            <a:endParaRPr lang="en-US" sz="3200" b="1" dirty="0">
              <a:solidFill>
                <a:schemeClr val="bg1"/>
              </a:solidFill>
              <a:latin typeface="Arial" charset="0"/>
              <a:cs typeface="Arial" charset="0"/>
            </a:endParaRPr>
          </a:p>
          <a:p>
            <a:pPr marL="457200" indent="-457200" eaLnBrk="1" hangingPunct="1">
              <a:buFontTx/>
              <a:buChar char="-"/>
            </a:pPr>
            <a:r>
              <a:rPr lang="en-US" sz="3200" b="1" i="1" dirty="0">
                <a:solidFill>
                  <a:schemeClr val="bg1"/>
                </a:solidFill>
                <a:latin typeface="Arial" charset="0"/>
                <a:cs typeface="Arial" charset="0"/>
              </a:rPr>
              <a:t>Ensured the speedy spread of early Christianity through established and relatively safe routes.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4802994"/>
            <a:ext cx="1708328" cy="1708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7" presetID="2" presetClass="entr" presetSubtype="8" fill="hold" nodeType="withEffect">
                                  <p:stCondLst>
                                    <p:cond delay="0"/>
                                  </p:stCondLst>
                                  <p:childTnLst>
                                    <p:set>
                                      <p:cBhvr>
                                        <p:cTn id="8" dur="1" fill="hold">
                                          <p:stCondLst>
                                            <p:cond delay="0"/>
                                          </p:stCondLst>
                                        </p:cTn>
                                        <p:tgtEl>
                                          <p:spTgt spid="4106"/>
                                        </p:tgtEl>
                                        <p:attrNameLst>
                                          <p:attrName>style.visibility</p:attrName>
                                        </p:attrNameLst>
                                      </p:cBhvr>
                                      <p:to>
                                        <p:strVal val="visible"/>
                                      </p:to>
                                    </p:set>
                                    <p:anim calcmode="lin" valueType="num">
                                      <p:cBhvr additive="base">
                                        <p:cTn id="9" dur="500" fill="hold"/>
                                        <p:tgtEl>
                                          <p:spTgt spid="4106"/>
                                        </p:tgtEl>
                                        <p:attrNameLst>
                                          <p:attrName>ppt_x</p:attrName>
                                        </p:attrNameLst>
                                      </p:cBhvr>
                                      <p:tavLst>
                                        <p:tav tm="0">
                                          <p:val>
                                            <p:strVal val="0-#ppt_w/2"/>
                                          </p:val>
                                        </p:tav>
                                        <p:tav tm="100000">
                                          <p:val>
                                            <p:strVal val="#ppt_x"/>
                                          </p:val>
                                        </p:tav>
                                      </p:tavLst>
                                    </p:anim>
                                    <p:anim calcmode="lin" valueType="num">
                                      <p:cBhvr additive="base">
                                        <p:cTn id="10" dur="500" fill="hold"/>
                                        <p:tgtEl>
                                          <p:spTgt spid="41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3" name="carbrak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4342">
                                            <p:txEl>
                                              <p:pRg st="0" end="0"/>
                                            </p:txEl>
                                          </p:spTgt>
                                        </p:tgtEl>
                                        <p:attrNameLst>
                                          <p:attrName>style.visibility</p:attrName>
                                        </p:attrNameLst>
                                      </p:cBhvr>
                                      <p:to>
                                        <p:strVal val="visible"/>
                                      </p:to>
                                    </p:set>
                                    <p:animEffect transition="in" filter="fade">
                                      <p:cBhvr>
                                        <p:cTn id="15" dur="1000"/>
                                        <p:tgtEl>
                                          <p:spTgt spid="14342">
                                            <p:txEl>
                                              <p:pRg st="0" end="0"/>
                                            </p:txEl>
                                          </p:spTgt>
                                        </p:tgtEl>
                                      </p:cBhvr>
                                    </p:animEffect>
                                    <p:anim calcmode="lin" valueType="num">
                                      <p:cBhvr>
                                        <p:cTn id="16" dur="1000" fill="hold"/>
                                        <p:tgtEl>
                                          <p:spTgt spid="1434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43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4342">
                                            <p:txEl>
                                              <p:pRg st="1" end="1"/>
                                            </p:txEl>
                                          </p:spTgt>
                                        </p:tgtEl>
                                        <p:attrNameLst>
                                          <p:attrName>style.visibility</p:attrName>
                                        </p:attrNameLst>
                                      </p:cBhvr>
                                      <p:to>
                                        <p:strVal val="visible"/>
                                      </p:to>
                                    </p:set>
                                    <p:animEffect transition="in" filter="fade">
                                      <p:cBhvr>
                                        <p:cTn id="22" dur="1000"/>
                                        <p:tgtEl>
                                          <p:spTgt spid="14342">
                                            <p:txEl>
                                              <p:pRg st="1" end="1"/>
                                            </p:txEl>
                                          </p:spTgt>
                                        </p:tgtEl>
                                      </p:cBhvr>
                                    </p:animEffect>
                                    <p:anim calcmode="lin" valueType="num">
                                      <p:cBhvr>
                                        <p:cTn id="23" dur="1000" fill="hold"/>
                                        <p:tgtEl>
                                          <p:spTgt spid="1434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43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342">
                                            <p:txEl>
                                              <p:pRg st="3" end="3"/>
                                            </p:txEl>
                                          </p:spTgt>
                                        </p:tgtEl>
                                        <p:attrNameLst>
                                          <p:attrName>style.visibility</p:attrName>
                                        </p:attrNameLst>
                                      </p:cBhvr>
                                      <p:to>
                                        <p:strVal val="visible"/>
                                      </p:to>
                                    </p:set>
                                    <p:animEffect transition="in" filter="fade">
                                      <p:cBhvr>
                                        <p:cTn id="29" dur="1000"/>
                                        <p:tgtEl>
                                          <p:spTgt spid="14342">
                                            <p:txEl>
                                              <p:pRg st="3" end="3"/>
                                            </p:txEl>
                                          </p:spTgt>
                                        </p:tgtEl>
                                      </p:cBhvr>
                                    </p:animEffect>
                                    <p:anim calcmode="lin" valueType="num">
                                      <p:cBhvr>
                                        <p:cTn id="30" dur="1000" fill="hold"/>
                                        <p:tgtEl>
                                          <p:spTgt spid="1434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434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400silentyears.gif"/>
          <p:cNvPicPr>
            <a:picLocks noChangeAspect="1"/>
          </p:cNvPicPr>
          <p:nvPr/>
        </p:nvPicPr>
        <p:blipFill>
          <a:blip r:embed="rId2" cstate="print"/>
          <a:stretch>
            <a:fillRect/>
          </a:stretch>
        </p:blipFill>
        <p:spPr>
          <a:xfrm>
            <a:off x="-108520" y="980728"/>
            <a:ext cx="9110756" cy="50868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Rectangle 2"/>
          <p:cNvSpPr/>
          <p:nvPr/>
        </p:nvSpPr>
        <p:spPr>
          <a:xfrm>
            <a:off x="247141" y="500042"/>
            <a:ext cx="8896859"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happened in 400 Silent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Intertestamental%20Time%20Line.jpg"/>
          <p:cNvPicPr>
            <a:picLocks noChangeAspect="1"/>
          </p:cNvPicPr>
          <p:nvPr/>
        </p:nvPicPr>
        <p:blipFill>
          <a:blip r:embed="rId2" cstate="print"/>
          <a:stretch>
            <a:fillRect/>
          </a:stretch>
        </p:blipFill>
        <p:spPr>
          <a:xfrm>
            <a:off x="785786" y="428604"/>
            <a:ext cx="7643866" cy="5593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943" y="116632"/>
            <a:ext cx="9144000" cy="1200329"/>
          </a:xfrm>
          <a:prstGeom prst="rect">
            <a:avLst/>
          </a:prstGeom>
          <a:noFill/>
        </p:spPr>
        <p:txBody>
          <a:bodyPr wrap="square">
            <a:spAutoFit/>
            <a:scene3d>
              <a:camera prst="orthographicFront"/>
              <a:lightRig rig="threePt" dir="t"/>
            </a:scene3d>
            <a:sp3d extrusionH="57150">
              <a:bevelT w="38100" h="38100"/>
            </a:sp3d>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LESSON 1: Introduction to the New Testament</a:t>
            </a:r>
            <a:endParaRPr lang="en-SG"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7" name="Picture 6" descr="NewTestamentIntrochart.gif"/>
          <p:cNvPicPr>
            <a:picLocks noChangeAspect="1"/>
          </p:cNvPicPr>
          <p:nvPr/>
        </p:nvPicPr>
        <p:blipFill>
          <a:blip r:embed="rId3" cstate="print"/>
          <a:stretch>
            <a:fillRect/>
          </a:stretch>
        </p:blipFill>
        <p:spPr>
          <a:xfrm>
            <a:off x="0" y="0"/>
            <a:ext cx="8647285" cy="685800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00A8668-3931-F1EE-11DC-D5E7FFC0A9C6}"/>
            </a:ext>
          </a:extLst>
        </p:cNvPr>
        <p:cNvGrpSpPr/>
        <p:nvPr/>
      </p:nvGrpSpPr>
      <p:grpSpPr>
        <a:xfrm>
          <a:off x="0" y="0"/>
          <a:ext cx="0" cy="0"/>
          <a:chOff x="0" y="0"/>
          <a:chExt cx="0" cy="0"/>
        </a:xfrm>
      </p:grpSpPr>
      <p:pic>
        <p:nvPicPr>
          <p:cNvPr id="3" name="Picture 2" descr="A timeline of time and numbers&#10;&#10;AI-generated content may be incorrect.">
            <a:extLst>
              <a:ext uri="{FF2B5EF4-FFF2-40B4-BE49-F238E27FC236}">
                <a16:creationId xmlns:a16="http://schemas.microsoft.com/office/drawing/2014/main" id="{3010042F-FEC6-B76E-A0A3-4A4FE9D17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511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7" name="Picture 11" descr="C:\WINDOWS\Profiles\Tim\My Documents\NT Survey\timeline2.bmp"/>
          <p:cNvPicPr>
            <a:picLocks noChangeAspect="1" noChangeArrowheads="1"/>
          </p:cNvPicPr>
          <p:nvPr/>
        </p:nvPicPr>
        <p:blipFill>
          <a:blip r:embed="rId4" cstate="print"/>
          <a:srcRect/>
          <a:stretch>
            <a:fillRect/>
          </a:stretch>
        </p:blipFill>
        <p:spPr bwMode="auto">
          <a:xfrm>
            <a:off x="-1143040" y="714356"/>
            <a:ext cx="8715436" cy="4857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pic>
        <p:nvPicPr>
          <p:cNvPr id="4106" name="Picture 10" descr="C:\WINDOWS\Profiles\Tim\My Documents\NT Survey\romansol.gif"/>
          <p:cNvPicPr>
            <a:picLocks noChangeAspect="1" noChangeArrowheads="1"/>
          </p:cNvPicPr>
          <p:nvPr/>
        </p:nvPicPr>
        <p:blipFill>
          <a:blip r:embed="rId5" cstate="print"/>
          <a:srcRect/>
          <a:stretch>
            <a:fillRect/>
          </a:stretch>
        </p:blipFill>
        <p:spPr bwMode="auto">
          <a:xfrm>
            <a:off x="7358082" y="3500438"/>
            <a:ext cx="1463653" cy="27772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additive="base">
                                        <p:cTn id="7" dur="500" fill="hold"/>
                                        <p:tgtEl>
                                          <p:spTgt spid="4106"/>
                                        </p:tgtEl>
                                        <p:attrNameLst>
                                          <p:attrName>ppt_x</p:attrName>
                                        </p:attrNameLst>
                                      </p:cBhvr>
                                      <p:tavLst>
                                        <p:tav tm="0">
                                          <p:val>
                                            <p:strVal val="0-#ppt_w/2"/>
                                          </p:val>
                                        </p:tav>
                                        <p:tav tm="100000">
                                          <p:val>
                                            <p:strVal val="#ppt_x"/>
                                          </p:val>
                                        </p:tav>
                                      </p:tavLst>
                                    </p:anim>
                                    <p:anim calcmode="lin" valueType="num">
                                      <p:cBhvr additive="base">
                                        <p:cTn id="8" dur="500" fill="hold"/>
                                        <p:tgtEl>
                                          <p:spTgt spid="41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par>
                                <p:cTn id="9" presetID="22" presetClass="entr" presetSubtype="1" fill="hold" nodeType="withEffect">
                                  <p:stCondLst>
                                    <p:cond delay="0"/>
                                  </p:stCondLst>
                                  <p:childTnLst>
                                    <p:set>
                                      <p:cBhvr>
                                        <p:cTn id="10" dur="1" fill="hold">
                                          <p:stCondLst>
                                            <p:cond delay="0"/>
                                          </p:stCondLst>
                                        </p:cTn>
                                        <p:tgtEl>
                                          <p:spTgt spid="4107"/>
                                        </p:tgtEl>
                                        <p:attrNameLst>
                                          <p:attrName>style.visibility</p:attrName>
                                        </p:attrNameLst>
                                      </p:cBhvr>
                                      <p:to>
                                        <p:strVal val="visible"/>
                                      </p:to>
                                    </p:set>
                                    <p:animEffect transition="in" filter="wipe(up)">
                                      <p:cBhvr>
                                        <p:cTn id="11" dur="500"/>
                                        <p:tgtEl>
                                          <p:spTgt spid="4107"/>
                                        </p:tgtEl>
                                      </p:cBhvr>
                                    </p:animEffect>
                                  </p:childTnLst>
                                  <p:subTnLst>
                                    <p:audio>
                                      <p:cMediaNode>
                                        <p:cTn display="0" masterRel="sameClick">
                                          <p:stCondLst>
                                            <p:cond evt="begin" delay="0">
                                              <p:tn val="9"/>
                                            </p:cond>
                                          </p:stCondLst>
                                          <p:endCondLst>
                                            <p:cond evt="onStopAudio" delay="0">
                                              <p:tgtEl>
                                                <p:sldTgt/>
                                              </p:tgtEl>
                                            </p:cond>
                                          </p:endCondLst>
                                        </p:cTn>
                                        <p:tgtEl>
                                          <p:sndTgt r:embed="rId3"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3" name="Picture 3" descr="C:\WINDOWS\Profiles\Tim\My Documents\NT Survey\timeline1.bmp"/>
          <p:cNvPicPr>
            <a:picLocks noChangeAspect="1" noChangeArrowheads="1"/>
          </p:cNvPicPr>
          <p:nvPr/>
        </p:nvPicPr>
        <p:blipFill>
          <a:blip r:embed="rId3" cstate="print"/>
          <a:srcRect/>
          <a:stretch>
            <a:fillRect/>
          </a:stretch>
        </p:blipFill>
        <p:spPr bwMode="auto">
          <a:xfrm>
            <a:off x="-928726" y="1500174"/>
            <a:ext cx="9215502" cy="430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
        <p:nvSpPr>
          <p:cNvPr id="4" name="Rectangle 3"/>
          <p:cNvSpPr/>
          <p:nvPr/>
        </p:nvSpPr>
        <p:spPr>
          <a:xfrm>
            <a:off x="428596" y="214290"/>
            <a:ext cx="8441734" cy="830997"/>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Times New Roman" pitchFamily="18" charset="0"/>
              </a:rPr>
              <a:t>c. Overview of Events in N.T</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3789040"/>
            <a:ext cx="1532250" cy="2628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up)">
                                      <p:cBhvr>
                                        <p:cTn id="7" dur="500"/>
                                        <p:tgtEl>
                                          <p:spTgt spid="5123"/>
                                        </p:tgtEl>
                                      </p:cBhvr>
                                    </p:animEffect>
                                  </p:childTnLst>
                                  <p:subTnLst>
                                    <p:audio>
                                      <p:cMediaNode>
                                        <p:cTn display="0" masterRel="sameClick">
                                          <p:stCondLst>
                                            <p:cond evt="begin" delay="0">
                                              <p:tn val="5"/>
                                            </p:cond>
                                          </p:stCondLst>
                                          <p:endCondLst>
                                            <p:cond evt="onStopAudio" delay="0">
                                              <p:tgtEl>
                                                <p:sldTgt/>
                                              </p:tgtEl>
                                            </p:cond>
                                          </p:endCondLst>
                                        </p:cTn>
                                        <p:tgtEl>
                                          <p:sndTgt r:embed="rId2"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97" name="Group 53"/>
          <p:cNvGraphicFramePr>
            <a:graphicFrameLocks noGrp="1"/>
          </p:cNvGraphicFramePr>
          <p:nvPr>
            <p:extLst>
              <p:ext uri="{D42A27DB-BD31-4B8C-83A1-F6EECF244321}">
                <p14:modId xmlns:p14="http://schemas.microsoft.com/office/powerpoint/2010/main" val="3304405311"/>
              </p:ext>
            </p:extLst>
          </p:nvPr>
        </p:nvGraphicFramePr>
        <p:xfrm>
          <a:off x="611560" y="992305"/>
          <a:ext cx="8305800" cy="5572126"/>
        </p:xfrm>
        <a:graphic>
          <a:graphicData uri="http://schemas.openxmlformats.org/drawingml/2006/table">
            <a:tbl>
              <a:tblPr/>
              <a:tblGrid>
                <a:gridCol w="2514600">
                  <a:extLst>
                    <a:ext uri="{9D8B030D-6E8A-4147-A177-3AD203B41FA5}">
                      <a16:colId xmlns:a16="http://schemas.microsoft.com/office/drawing/2014/main" val="20000"/>
                    </a:ext>
                  </a:extLst>
                </a:gridCol>
                <a:gridCol w="3049588">
                  <a:extLst>
                    <a:ext uri="{9D8B030D-6E8A-4147-A177-3AD203B41FA5}">
                      <a16:colId xmlns:a16="http://schemas.microsoft.com/office/drawing/2014/main" val="20001"/>
                    </a:ext>
                  </a:extLst>
                </a:gridCol>
                <a:gridCol w="2741612">
                  <a:extLst>
                    <a:ext uri="{9D8B030D-6E8A-4147-A177-3AD203B41FA5}">
                      <a16:colId xmlns:a16="http://schemas.microsoft.com/office/drawing/2014/main" val="20002"/>
                    </a:ext>
                  </a:extLst>
                </a:gridCol>
              </a:tblGrid>
              <a:tr h="14570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HISTORICAL</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The Gospels: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Story of the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SAVIOUR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Manifestation: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Of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MESSIAH</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and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KINGDOM</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extLst>
                  <a:ext uri="{0D108BD9-81ED-4DB2-BD59-A6C34878D82A}">
                    <a16:rowId xmlns:a16="http://schemas.microsoft.com/office/drawing/2014/main" val="10000"/>
                  </a:ext>
                </a:extLst>
              </a:tr>
              <a:tr h="137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Acts: The Acts of the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HOLY SPIRIT</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MESSAGE</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of </a:t>
                      </a:r>
                      <a:r>
                        <a:rPr kumimoji="0" lang="en-US" sz="2800" b="0" i="0" u="none" strike="noStrike" cap="none" normalizeH="0" baseline="0" dirty="0" err="1">
                          <a:ln>
                            <a:noFill/>
                          </a:ln>
                          <a:solidFill>
                            <a:schemeClr val="accent6"/>
                          </a:solidFill>
                          <a:effectLst>
                            <a:outerShdw blurRad="38100" dist="38100" dir="2700000" algn="tl">
                              <a:srgbClr val="000000">
                                <a:alpha val="43137"/>
                              </a:srgbClr>
                            </a:outerShdw>
                          </a:effectLst>
                          <a:latin typeface="Arial" charset="0"/>
                        </a:rPr>
                        <a:t>Saviour</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HISTORICAL</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extLst>
                  <a:ext uri="{0D108BD9-81ED-4DB2-BD59-A6C34878D82A}">
                    <a16:rowId xmlns:a16="http://schemas.microsoft.com/office/drawing/2014/main" val="10001"/>
                  </a:ext>
                </a:extLst>
              </a:tr>
              <a:tr h="137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EPISTOLARY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LETTERS</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on Kingdom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LIVING</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WORK</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of Christ.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WALK</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of Christians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extLst>
                  <a:ext uri="{0D108BD9-81ED-4DB2-BD59-A6C34878D82A}">
                    <a16:rowId xmlns:a16="http://schemas.microsoft.com/office/drawing/2014/main" val="10002"/>
                  </a:ext>
                </a:extLst>
              </a:tr>
              <a:tr h="1371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PROPHETIC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APOCALYPSE</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of Jesus.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RETURN</a:t>
                      </a:r>
                      <a:r>
                        <a:rPr kumimoji="0" lang="en-US" sz="2800" b="0" i="0"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 of Lord. </a:t>
                      </a:r>
                      <a:r>
                        <a:rPr kumimoji="0" lang="en-US" sz="2800" b="1" i="0" u="none" strike="noStrike" cap="none" normalizeH="0" baseline="0" dirty="0">
                          <a:ln>
                            <a:noFill/>
                          </a:ln>
                          <a:solidFill>
                            <a:srgbClr val="FF5050"/>
                          </a:solidFill>
                          <a:effectLst>
                            <a:outerShdw blurRad="38100" dist="38100" dir="2700000" algn="tl">
                              <a:srgbClr val="000000">
                                <a:alpha val="43137"/>
                              </a:srgbClr>
                            </a:outerShdw>
                          </a:effectLst>
                          <a:latin typeface="Arial" charset="0"/>
                        </a:rPr>
                        <a:t>ETERNAL</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a:blip r:embed="rId3"/>
                      <a:tile tx="0" ty="0" sx="100000" sy="100000" flip="none" algn="tl"/>
                    </a:blipFill>
                  </a:tcPr>
                </a:tc>
                <a:extLst>
                  <a:ext uri="{0D108BD9-81ED-4DB2-BD59-A6C34878D82A}">
                    <a16:rowId xmlns:a16="http://schemas.microsoft.com/office/drawing/2014/main" val="10003"/>
                  </a:ext>
                </a:extLst>
              </a:tr>
            </a:tbl>
          </a:graphicData>
        </a:graphic>
      </p:graphicFrame>
      <p:sp>
        <p:nvSpPr>
          <p:cNvPr id="5" name="Rectangle 4"/>
          <p:cNvSpPr/>
          <p:nvPr/>
        </p:nvSpPr>
        <p:spPr>
          <a:xfrm>
            <a:off x="428596" y="0"/>
            <a:ext cx="8367611" cy="830997"/>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Arial" charset="0"/>
              </a:rPr>
              <a:t>d. An Overview as to Focus</a:t>
            </a: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rPr>
              <a:t> </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36096" y="1556792"/>
            <a:ext cx="864096" cy="86409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36" y="2314335"/>
            <a:ext cx="2035984" cy="14542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5607836"/>
            <a:ext cx="1137921" cy="87532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4592" y="4509120"/>
            <a:ext cx="704850" cy="628650"/>
          </a:xfrm>
          <a:prstGeom prst="rect">
            <a:avLst/>
          </a:prstGeom>
        </p:spPr>
      </p:pic>
      <p:sp>
        <p:nvSpPr>
          <p:cNvPr id="8" name="TextBox 7">
            <a:extLst>
              <a:ext uri="{FF2B5EF4-FFF2-40B4-BE49-F238E27FC236}">
                <a16:creationId xmlns:a16="http://schemas.microsoft.com/office/drawing/2014/main" id="{1A470A0E-7C35-C114-6783-E1561200CC2A}"/>
              </a:ext>
            </a:extLst>
          </p:cNvPr>
          <p:cNvSpPr txBox="1"/>
          <p:nvPr/>
        </p:nvSpPr>
        <p:spPr>
          <a:xfrm>
            <a:off x="-406572" y="4774497"/>
            <a:ext cx="4572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Explanation:</a:t>
            </a:r>
          </a:p>
        </p:txBody>
      </p:sp>
      <p:sp>
        <p:nvSpPr>
          <p:cNvPr id="10" name="TextBox 9">
            <a:extLst>
              <a:ext uri="{FF2B5EF4-FFF2-40B4-BE49-F238E27FC236}">
                <a16:creationId xmlns:a16="http://schemas.microsoft.com/office/drawing/2014/main" id="{D0D99444-F41D-D60C-5C40-F0B1401841C2}"/>
              </a:ext>
            </a:extLst>
          </p:cNvPr>
          <p:cNvSpPr txBox="1"/>
          <p:nvPr/>
        </p:nvSpPr>
        <p:spPr>
          <a:xfrm>
            <a:off x="-508172" y="3429000"/>
            <a:ext cx="47752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Propagation:</a:t>
            </a:r>
          </a:p>
        </p:txBody>
      </p:sp>
      <p:sp>
        <p:nvSpPr>
          <p:cNvPr id="12" name="TextBox 11">
            <a:extLst>
              <a:ext uri="{FF2B5EF4-FFF2-40B4-BE49-F238E27FC236}">
                <a16:creationId xmlns:a16="http://schemas.microsoft.com/office/drawing/2014/main" id="{ECE7E35A-36FD-0B79-788D-0CA302409F03}"/>
              </a:ext>
            </a:extLst>
          </p:cNvPr>
          <p:cNvSpPr txBox="1"/>
          <p:nvPr/>
        </p:nvSpPr>
        <p:spPr>
          <a:xfrm>
            <a:off x="-575046" y="6065750"/>
            <a:ext cx="482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0" i="1" u="none" strike="noStrike" kern="1200" cap="none" spc="0" normalizeH="0" baseline="0" noProof="0" dirty="0">
                <a:ln>
                  <a:noFill/>
                </a:ln>
                <a:solidFill>
                  <a:srgbClr val="2D2DB9"/>
                </a:solidFill>
                <a:effectLst>
                  <a:outerShdw blurRad="38100" dist="38100" dir="2700000" algn="tl">
                    <a:srgbClr val="000000">
                      <a:alpha val="43137"/>
                    </a:srgbClr>
                  </a:outerShdw>
                </a:effectLst>
                <a:uLnTx/>
                <a:uFillTx/>
                <a:latin typeface="Arial" charset="0"/>
                <a:ea typeface="+mn-ea"/>
                <a:cs typeface="+mn-cs"/>
              </a:rPr>
              <a:t>Consummation:</a:t>
            </a:r>
          </a:p>
        </p:txBody>
      </p:sp>
      <p:sp>
        <p:nvSpPr>
          <p:cNvPr id="14" name="TextBox 13">
            <a:extLst>
              <a:ext uri="{FF2B5EF4-FFF2-40B4-BE49-F238E27FC236}">
                <a16:creationId xmlns:a16="http://schemas.microsoft.com/office/drawing/2014/main" id="{088E3DA8-7580-0977-EDD0-3A6A3246E903}"/>
              </a:ext>
            </a:extLst>
          </p:cNvPr>
          <p:cNvSpPr txBox="1"/>
          <p:nvPr/>
        </p:nvSpPr>
        <p:spPr>
          <a:xfrm>
            <a:off x="-508172" y="2002339"/>
            <a:ext cx="4862284"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a:ln>
                  <a:noFill/>
                </a:ln>
                <a:solidFill>
                  <a:schemeClr val="accent6"/>
                </a:solidFill>
                <a:effectLst>
                  <a:outerShdw blurRad="38100" dist="38100" dir="2700000" algn="tl">
                    <a:srgbClr val="000000">
                      <a:alpha val="43137"/>
                    </a:srgbClr>
                  </a:outerShdw>
                </a:effectLst>
                <a:latin typeface="Arial" charset="0"/>
              </a:rPr>
              <a:t>Manifestation: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97"/>
                                        </p:tgtEl>
                                        <p:attrNameLst>
                                          <p:attrName>style.visibility</p:attrName>
                                        </p:attrNameLst>
                                      </p:cBhvr>
                                      <p:to>
                                        <p:strVal val="visible"/>
                                      </p:to>
                                    </p:set>
                                    <p:animEffect transition="in" filter="dissolve">
                                      <p:cBhvr>
                                        <p:cTn id="7" dur="500"/>
                                        <p:tgtEl>
                                          <p:spTgt spid="619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85800" y="1676400"/>
            <a:ext cx="8229600" cy="54340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i="1" dirty="0">
                <a:solidFill>
                  <a:schemeClr val="bg1"/>
                </a:solidFill>
                <a:latin typeface="Arial" charset="0"/>
                <a:cs typeface="Arial" charset="0"/>
              </a:rPr>
              <a:t>Authorship and authority</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Jesus’ pre-_________________ of apostolic writing</a:t>
            </a:r>
            <a:r>
              <a:rPr lang="en-US" sz="2800" dirty="0">
                <a:solidFill>
                  <a:schemeClr val="bg1"/>
                </a:solidFill>
                <a:cs typeface="Times New Roman" pitchFamily="18" charset="0"/>
              </a:rPr>
              <a:t>- </a:t>
            </a:r>
            <a:r>
              <a:rPr lang="en-US" sz="2800" dirty="0">
                <a:solidFill>
                  <a:schemeClr val="bg1"/>
                </a:solidFill>
                <a:latin typeface="Arial" charset="0"/>
                <a:cs typeface="Arial" charset="0"/>
              </a:rPr>
              <a:t>John 14:26; 16:13</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Apostles’ awareness of the _____________ of their own writing</a:t>
            </a:r>
            <a:r>
              <a:rPr lang="en-US" sz="2800" dirty="0">
                <a:solidFill>
                  <a:schemeClr val="bg1"/>
                </a:solidFill>
                <a:cs typeface="Times New Roman" pitchFamily="18" charset="0"/>
              </a:rPr>
              <a:t> - </a:t>
            </a:r>
            <a:r>
              <a:rPr lang="en-US" sz="2800" dirty="0">
                <a:solidFill>
                  <a:schemeClr val="bg1"/>
                </a:solidFill>
                <a:latin typeface="Arial" charset="0"/>
                <a:cs typeface="Arial" charset="0"/>
              </a:rPr>
              <a:t>1 Cor.14:37</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Apostles’ awareness of the inspiration of ______ apostles’ writing</a:t>
            </a:r>
            <a:r>
              <a:rPr lang="en-US" sz="2800" dirty="0">
                <a:solidFill>
                  <a:schemeClr val="bg1"/>
                </a:solidFill>
                <a:cs typeface="Times New Roman" pitchFamily="18" charset="0"/>
              </a:rPr>
              <a:t> - </a:t>
            </a:r>
            <a:r>
              <a:rPr lang="en-US" sz="2800" dirty="0">
                <a:solidFill>
                  <a:schemeClr val="bg1"/>
                </a:solidFill>
                <a:latin typeface="Arial" charset="0"/>
                <a:cs typeface="Arial" charset="0"/>
              </a:rPr>
              <a:t>2 Peter 3:16</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Early attestation by “__________ ___________" (the ‘canon’)</a:t>
            </a:r>
            <a:endParaRPr lang="en-US" sz="2800" dirty="0">
              <a:solidFill>
                <a:schemeClr val="bg1"/>
              </a:solidFill>
              <a:cs typeface="Times New Roman" pitchFamily="18" charset="0"/>
            </a:endParaRPr>
          </a:p>
          <a:p>
            <a:pPr>
              <a:spcBef>
                <a:spcPct val="50000"/>
              </a:spcBef>
              <a:defRPr/>
            </a:pPr>
            <a:endParaRPr lang="en-US" sz="2800" dirty="0">
              <a:solidFill>
                <a:schemeClr val="bg1"/>
              </a:solidFill>
            </a:endParaRPr>
          </a:p>
        </p:txBody>
      </p:sp>
      <p:sp>
        <p:nvSpPr>
          <p:cNvPr id="7172" name="Text Box 4"/>
          <p:cNvSpPr txBox="1">
            <a:spLocks noChangeArrowheads="1"/>
          </p:cNvSpPr>
          <p:nvPr/>
        </p:nvSpPr>
        <p:spPr bwMode="auto">
          <a:xfrm>
            <a:off x="2667000" y="2286000"/>
            <a:ext cx="3124200" cy="457200"/>
          </a:xfrm>
          <a:prstGeom prst="rect">
            <a:avLst/>
          </a:prstGeom>
          <a:noFill/>
          <a:ln w="9525">
            <a:noFill/>
            <a:miter lim="800000"/>
            <a:headEnd/>
            <a:tailEnd/>
          </a:ln>
        </p:spPr>
        <p:txBody>
          <a:bodyPr>
            <a:spAutoFit/>
          </a:bodyPr>
          <a:lstStyle/>
          <a:p>
            <a:pPr>
              <a:spcBef>
                <a:spcPct val="50000"/>
              </a:spcBef>
              <a:defRPr/>
            </a:pPr>
            <a:r>
              <a:rPr lang="en-US" b="1" dirty="0">
                <a:solidFill>
                  <a:srgbClr val="FF5050"/>
                </a:solidFill>
                <a:effectLst>
                  <a:outerShdw blurRad="38100" dist="38100" dir="2700000" algn="tl">
                    <a:srgbClr val="000000">
                      <a:alpha val="43137"/>
                    </a:srgbClr>
                  </a:outerShdw>
                </a:effectLst>
                <a:latin typeface="Arial" charset="0"/>
              </a:rPr>
              <a:t>AUTHENTICATION</a:t>
            </a:r>
          </a:p>
        </p:txBody>
      </p:sp>
      <p:sp>
        <p:nvSpPr>
          <p:cNvPr id="7173" name="Text Box 5"/>
          <p:cNvSpPr txBox="1">
            <a:spLocks noChangeArrowheads="1"/>
          </p:cNvSpPr>
          <p:nvPr/>
        </p:nvSpPr>
        <p:spPr bwMode="auto">
          <a:xfrm>
            <a:off x="5181600" y="3352800"/>
            <a:ext cx="2438400" cy="457200"/>
          </a:xfrm>
          <a:prstGeom prst="rect">
            <a:avLst/>
          </a:prstGeom>
          <a:noFill/>
          <a:ln w="9525">
            <a:noFill/>
            <a:miter lim="800000"/>
            <a:headEnd/>
            <a:tailEnd/>
          </a:ln>
        </p:spPr>
        <p:txBody>
          <a:bodyPr>
            <a:spAutoFit/>
          </a:bodyPr>
          <a:lstStyle/>
          <a:p>
            <a:pPr>
              <a:spcBef>
                <a:spcPct val="50000"/>
              </a:spcBef>
              <a:defRPr/>
            </a:pPr>
            <a:r>
              <a:rPr lang="en-US" b="1" dirty="0">
                <a:solidFill>
                  <a:srgbClr val="FF5050"/>
                </a:solidFill>
                <a:effectLst>
                  <a:outerShdw blurRad="38100" dist="38100" dir="2700000" algn="tl">
                    <a:srgbClr val="000000">
                      <a:alpha val="43137"/>
                    </a:srgbClr>
                  </a:outerShdw>
                </a:effectLst>
                <a:latin typeface="Arial" charset="0"/>
              </a:rPr>
              <a:t>INSPIRATION</a:t>
            </a:r>
          </a:p>
        </p:txBody>
      </p:sp>
      <p:sp>
        <p:nvSpPr>
          <p:cNvPr id="7174" name="Text Box 6"/>
          <p:cNvSpPr txBox="1">
            <a:spLocks noChangeArrowheads="1"/>
          </p:cNvSpPr>
          <p:nvPr/>
        </p:nvSpPr>
        <p:spPr bwMode="auto">
          <a:xfrm>
            <a:off x="7215188" y="4429125"/>
            <a:ext cx="1447800" cy="457200"/>
          </a:xfrm>
          <a:prstGeom prst="rect">
            <a:avLst/>
          </a:prstGeom>
          <a:noFill/>
          <a:ln w="9525">
            <a:noFill/>
            <a:miter lim="800000"/>
            <a:headEnd/>
            <a:tailEnd/>
          </a:ln>
        </p:spPr>
        <p:txBody>
          <a:bodyPr>
            <a:spAutoFit/>
          </a:bodyPr>
          <a:lstStyle/>
          <a:p>
            <a:pPr>
              <a:spcBef>
                <a:spcPct val="50000"/>
              </a:spcBef>
              <a:defRPr/>
            </a:pPr>
            <a:r>
              <a:rPr lang="en-US" b="1" dirty="0">
                <a:solidFill>
                  <a:srgbClr val="FF5050"/>
                </a:solidFill>
                <a:effectLst>
                  <a:outerShdw blurRad="38100" dist="38100" dir="2700000" algn="tl">
                    <a:srgbClr val="000000">
                      <a:alpha val="43137"/>
                    </a:srgbClr>
                  </a:outerShdw>
                </a:effectLst>
                <a:latin typeface="Arial" charset="0"/>
              </a:rPr>
              <a:t>OTHER</a:t>
            </a:r>
          </a:p>
        </p:txBody>
      </p:sp>
      <p:sp>
        <p:nvSpPr>
          <p:cNvPr id="7175" name="Text Box 7"/>
          <p:cNvSpPr txBox="1">
            <a:spLocks noChangeArrowheads="1"/>
          </p:cNvSpPr>
          <p:nvPr/>
        </p:nvSpPr>
        <p:spPr bwMode="auto">
          <a:xfrm>
            <a:off x="4191000" y="5486400"/>
            <a:ext cx="4038600" cy="457200"/>
          </a:xfrm>
          <a:prstGeom prst="rect">
            <a:avLst/>
          </a:prstGeom>
          <a:noFill/>
          <a:ln w="9525">
            <a:noFill/>
            <a:miter lim="800000"/>
            <a:headEnd/>
            <a:tailEnd/>
          </a:ln>
        </p:spPr>
        <p:txBody>
          <a:bodyPr>
            <a:spAutoFit/>
          </a:bodyPr>
          <a:lstStyle/>
          <a:p>
            <a:pPr>
              <a:spcBef>
                <a:spcPct val="50000"/>
              </a:spcBef>
              <a:defRPr/>
            </a:pPr>
            <a:r>
              <a:rPr lang="en-US" b="1" dirty="0">
                <a:solidFill>
                  <a:srgbClr val="FF5050"/>
                </a:solidFill>
                <a:effectLst>
                  <a:outerShdw blurRad="38100" dist="38100" dir="2700000" algn="tl">
                    <a:srgbClr val="000000">
                      <a:alpha val="43137"/>
                    </a:srgbClr>
                  </a:outerShdw>
                </a:effectLst>
                <a:latin typeface="Arial" charset="0"/>
              </a:rPr>
              <a:t>CHURCH</a:t>
            </a:r>
            <a:r>
              <a:rPr lang="en-US" b="1" dirty="0">
                <a:solidFill>
                  <a:schemeClr val="bg1"/>
                </a:solidFill>
                <a:latin typeface="Arial" charset="0"/>
              </a:rPr>
              <a:t>       </a:t>
            </a:r>
            <a:r>
              <a:rPr lang="en-US" b="1" dirty="0">
                <a:solidFill>
                  <a:srgbClr val="FF5050"/>
                </a:solidFill>
                <a:effectLst>
                  <a:outerShdw blurRad="38100" dist="38100" dir="2700000" algn="tl">
                    <a:srgbClr val="000000">
                      <a:alpha val="43137"/>
                    </a:srgbClr>
                  </a:outerShdw>
                </a:effectLst>
                <a:latin typeface="Arial" charset="0"/>
              </a:rPr>
              <a:t>FATHERS</a:t>
            </a:r>
          </a:p>
        </p:txBody>
      </p:sp>
      <p:sp>
        <p:nvSpPr>
          <p:cNvPr id="11" name="Rectangle 10"/>
          <p:cNvSpPr/>
          <p:nvPr/>
        </p:nvSpPr>
        <p:spPr>
          <a:xfrm>
            <a:off x="65104" y="357166"/>
            <a:ext cx="9078896" cy="830997"/>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Arial" charset="0"/>
              </a:rPr>
              <a:t>e. New Testament as Scripture</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17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7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utoUpdateAnimBg="0"/>
      <p:bldP spid="7173" grpId="0" autoUpdateAnimBg="0"/>
      <p:bldP spid="7174" grpId="0" autoUpdateAnimBg="0"/>
      <p:bldP spid="717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D4FA2-4EB8-7570-25A1-78456D58A126}"/>
            </a:ext>
          </a:extLst>
        </p:cNvPr>
        <p:cNvGrpSpPr/>
        <p:nvPr/>
      </p:nvGrpSpPr>
      <p:grpSpPr>
        <a:xfrm>
          <a:off x="0" y="0"/>
          <a:ext cx="0" cy="0"/>
          <a:chOff x="0" y="0"/>
          <a:chExt cx="0" cy="0"/>
        </a:xfrm>
      </p:grpSpPr>
      <p:pic>
        <p:nvPicPr>
          <p:cNvPr id="5" name="Picture 4" descr="A diagram of a new testament written in a line&#10;&#10;AI-generated content may be incorrect.">
            <a:extLst>
              <a:ext uri="{FF2B5EF4-FFF2-40B4-BE49-F238E27FC236}">
                <a16:creationId xmlns:a16="http://schemas.microsoft.com/office/drawing/2014/main" id="{B7E637E6-0746-81C4-18E8-A1534EAFF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 y="919254"/>
            <a:ext cx="9154319" cy="5373216"/>
          </a:xfrm>
          <a:prstGeom prst="rect">
            <a:avLst/>
          </a:prstGeom>
        </p:spPr>
      </p:pic>
      <p:sp>
        <p:nvSpPr>
          <p:cNvPr id="6" name="Rectangle 5">
            <a:extLst>
              <a:ext uri="{FF2B5EF4-FFF2-40B4-BE49-F238E27FC236}">
                <a16:creationId xmlns:a16="http://schemas.microsoft.com/office/drawing/2014/main" id="{9F2ECF58-CC64-AD31-D5F0-7CEE86D85454}"/>
              </a:ext>
            </a:extLst>
          </p:cNvPr>
          <p:cNvSpPr/>
          <p:nvPr/>
        </p:nvSpPr>
        <p:spPr>
          <a:xfrm>
            <a:off x="1328611" y="4691"/>
            <a:ext cx="647645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Timeline of NT Canon</a:t>
            </a:r>
          </a:p>
        </p:txBody>
      </p:sp>
      <p:sp>
        <p:nvSpPr>
          <p:cNvPr id="7" name="Rectangle: Rounded Corners 6">
            <a:extLst>
              <a:ext uri="{FF2B5EF4-FFF2-40B4-BE49-F238E27FC236}">
                <a16:creationId xmlns:a16="http://schemas.microsoft.com/office/drawing/2014/main" id="{747D7FB0-A5B0-5825-B3D8-AE67E4BE01B8}"/>
              </a:ext>
            </a:extLst>
          </p:cNvPr>
          <p:cNvSpPr/>
          <p:nvPr/>
        </p:nvSpPr>
        <p:spPr>
          <a:xfrm>
            <a:off x="-21746" y="4797152"/>
            <a:ext cx="2448272" cy="1224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Rejected:2 Peter, 2 &amp; 3 John, Jude and Revelation</a:t>
            </a:r>
            <a:endParaRPr lang="en-SG" dirty="0"/>
          </a:p>
        </p:txBody>
      </p:sp>
      <p:sp>
        <p:nvSpPr>
          <p:cNvPr id="9" name="Rectangle: Rounded Corners 8">
            <a:extLst>
              <a:ext uri="{FF2B5EF4-FFF2-40B4-BE49-F238E27FC236}">
                <a16:creationId xmlns:a16="http://schemas.microsoft.com/office/drawing/2014/main" id="{72DC703B-2023-A2FB-A2AC-A300D529B291}"/>
              </a:ext>
            </a:extLst>
          </p:cNvPr>
          <p:cNvSpPr/>
          <p:nvPr/>
        </p:nvSpPr>
        <p:spPr>
          <a:xfrm>
            <a:off x="11427" y="860624"/>
            <a:ext cx="2160240" cy="1527576"/>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000" dirty="0"/>
              <a:t>Early Date</a:t>
            </a:r>
          </a:p>
          <a:p>
            <a:pPr marL="457200" indent="-457200" algn="ctr">
              <a:buAutoNum type="arabicPeriod"/>
            </a:pPr>
            <a:r>
              <a:rPr lang="en-US" sz="2000" dirty="0"/>
              <a:t>Apostolic Connection</a:t>
            </a:r>
          </a:p>
          <a:p>
            <a:pPr marL="457200" indent="-457200" algn="ctr">
              <a:buAutoNum type="arabicPeriod"/>
            </a:pPr>
            <a:r>
              <a:rPr lang="en-US" sz="2000" dirty="0"/>
              <a:t>Intrinsic Soundness</a:t>
            </a:r>
            <a:endParaRPr lang="en-SG" sz="2000" dirty="0"/>
          </a:p>
        </p:txBody>
      </p:sp>
    </p:spTree>
    <p:extLst>
      <p:ext uri="{BB962C8B-B14F-4D97-AF65-F5344CB8AC3E}">
        <p14:creationId xmlns:p14="http://schemas.microsoft.com/office/powerpoint/2010/main" val="2101492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WINDOWS\Profiles\Tim\My Documents\NT Survey\nt-1color.gif"/>
          <p:cNvPicPr>
            <a:picLocks noChangeAspect="1" noChangeArrowheads="1"/>
          </p:cNvPicPr>
          <p:nvPr/>
        </p:nvPicPr>
        <p:blipFill>
          <a:blip r:embed="rId3" cstate="print"/>
          <a:srcRect/>
          <a:stretch>
            <a:fillRect/>
          </a:stretch>
        </p:blipFill>
        <p:spPr bwMode="auto">
          <a:xfrm>
            <a:off x="-928726" y="714356"/>
            <a:ext cx="9429816" cy="4857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a:sp3d>
            <a:bevelT/>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5085184"/>
            <a:ext cx="2016224" cy="1512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1a.gif"/>
          <p:cNvPicPr>
            <a:picLocks noChangeAspect="1"/>
          </p:cNvPicPr>
          <p:nvPr/>
        </p:nvPicPr>
        <p:blipFill>
          <a:blip r:embed="rId2" cstate="print"/>
          <a:stretch>
            <a:fillRect/>
          </a:stretch>
        </p:blipFill>
        <p:spPr>
          <a:xfrm>
            <a:off x="500034" y="0"/>
            <a:ext cx="7794758" cy="55721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6EE2F29-E66E-558C-B52A-CC66C9DF3B47}"/>
            </a:ext>
          </a:extLst>
        </p:cNvPr>
        <p:cNvGrpSpPr/>
        <p:nvPr/>
      </p:nvGrpSpPr>
      <p:grpSpPr>
        <a:xfrm>
          <a:off x="0" y="0"/>
          <a:ext cx="0" cy="0"/>
          <a:chOff x="0" y="0"/>
          <a:chExt cx="0" cy="0"/>
        </a:xfrm>
      </p:grpSpPr>
      <p:pic>
        <p:nvPicPr>
          <p:cNvPr id="2052" name="Picture 4" descr="C:\WINDOWS\Profiles\Tim\My Documents\NT Survey\bibleworld.gif">
            <a:extLst>
              <a:ext uri="{FF2B5EF4-FFF2-40B4-BE49-F238E27FC236}">
                <a16:creationId xmlns:a16="http://schemas.microsoft.com/office/drawing/2014/main" id="{B8E05F58-412D-D988-3AB3-2CBDF6FC3045}"/>
              </a:ext>
            </a:extLst>
          </p:cNvPr>
          <p:cNvPicPr>
            <a:picLocks noChangeAspect="1" noChangeArrowheads="1"/>
          </p:cNvPicPr>
          <p:nvPr/>
        </p:nvPicPr>
        <p:blipFill>
          <a:blip r:embed="rId2"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a:extLst>
              <a:ext uri="{FF2B5EF4-FFF2-40B4-BE49-F238E27FC236}">
                <a16:creationId xmlns:a16="http://schemas.microsoft.com/office/drawing/2014/main" id="{5A0978A9-8926-2029-DC61-769430171A62}"/>
              </a:ext>
            </a:extLst>
          </p:cNvPr>
          <p:cNvSpPr/>
          <p:nvPr/>
        </p:nvSpPr>
        <p:spPr>
          <a:xfrm>
            <a:off x="368841" y="214290"/>
            <a:ext cx="8457764" cy="1107996"/>
          </a:xfrm>
          <a:prstGeom prst="rect">
            <a:avLst/>
          </a:prstGeom>
          <a:noFill/>
        </p:spPr>
        <p:txBody>
          <a:bodyPr wrap="non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reflection blurRad="6350" stA="55000" endA="300" endPos="45500" dir="5400000" sy="-100000" algn="bl" rotWithShape="0"/>
                </a:effectLst>
                <a:uLnTx/>
                <a:uFillTx/>
                <a:latin typeface="Times New Roman" pitchFamily="18" charset="0"/>
                <a:ea typeface="+mn-ea"/>
                <a:cs typeface="+mn-cs"/>
              </a:rPr>
              <a:t>New Testament Survey</a:t>
            </a:r>
          </a:p>
        </p:txBody>
      </p:sp>
      <p:pic>
        <p:nvPicPr>
          <p:cNvPr id="2" name="Picture 4" descr="Jesus-Healing">
            <a:extLst>
              <a:ext uri="{FF2B5EF4-FFF2-40B4-BE49-F238E27FC236}">
                <a16:creationId xmlns:a16="http://schemas.microsoft.com/office/drawing/2014/main" id="{A88D8830-C8DF-7160-2714-1CC2A99AE18D}"/>
              </a:ext>
            </a:extLst>
          </p:cNvPr>
          <p:cNvPicPr>
            <a:picLocks noChangeAspect="1" noChangeArrowheads="1"/>
          </p:cNvPicPr>
          <p:nvPr/>
        </p:nvPicPr>
        <p:blipFill>
          <a:blip r:embed="rId3" cstate="print"/>
          <a:srcRect/>
          <a:stretch>
            <a:fillRect/>
          </a:stretch>
        </p:blipFill>
        <p:spPr bwMode="auto">
          <a:xfrm>
            <a:off x="5572132" y="1857364"/>
            <a:ext cx="3068630" cy="360517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a:extLst>
              <a:ext uri="{FF2B5EF4-FFF2-40B4-BE49-F238E27FC236}">
                <a16:creationId xmlns:a16="http://schemas.microsoft.com/office/drawing/2014/main" id="{D92FC0B4-500B-A152-1ADE-C93EE5DF7ABE}"/>
              </a:ext>
            </a:extLst>
          </p:cNvPr>
          <p:cNvSpPr txBox="1"/>
          <p:nvPr/>
        </p:nvSpPr>
        <p:spPr>
          <a:xfrm>
            <a:off x="1331640" y="6196040"/>
            <a:ext cx="7715250" cy="40005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Background to the New Testament and the Gospels</a:t>
            </a:r>
            <a:endParaRPr kumimoji="0" lang="en-SG"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08215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685800" y="1676400"/>
            <a:ext cx="8001000" cy="822325"/>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b="1" dirty="0">
                <a:solidFill>
                  <a:schemeClr val="bg1"/>
                </a:solidFill>
                <a:latin typeface="Arial" charset="0"/>
                <a:cs typeface="Arial" charset="0"/>
              </a:rPr>
              <a:t>The Gospels: Acts 1:1-3 gives reason for the Gospels – That is…</a:t>
            </a:r>
            <a:r>
              <a:rPr lang="en-US" b="1" dirty="0">
                <a:solidFill>
                  <a:schemeClr val="bg1"/>
                </a:solidFill>
              </a:rPr>
              <a:t> </a:t>
            </a:r>
          </a:p>
        </p:txBody>
      </p:sp>
      <p:sp>
        <p:nvSpPr>
          <p:cNvPr id="8196" name="Text Box 4"/>
          <p:cNvSpPr txBox="1">
            <a:spLocks noChangeArrowheads="1"/>
          </p:cNvSpPr>
          <p:nvPr/>
        </p:nvSpPr>
        <p:spPr bwMode="auto">
          <a:xfrm>
            <a:off x="2438400" y="2133600"/>
            <a:ext cx="5943600" cy="946150"/>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TO SHOW THE LIFE AND WORK OF JESUS CHRIST.</a:t>
            </a:r>
          </a:p>
        </p:txBody>
      </p:sp>
      <p:sp>
        <p:nvSpPr>
          <p:cNvPr id="8197" name="Text Box 5"/>
          <p:cNvSpPr txBox="1">
            <a:spLocks noChangeArrowheads="1"/>
          </p:cNvSpPr>
          <p:nvPr/>
        </p:nvSpPr>
        <p:spPr bwMode="auto">
          <a:xfrm>
            <a:off x="762000" y="3276600"/>
            <a:ext cx="8077200" cy="45720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b="1" dirty="0">
                <a:solidFill>
                  <a:schemeClr val="bg1"/>
                </a:solidFill>
                <a:latin typeface="Arial" charset="0"/>
              </a:rPr>
              <a:t>The _______________ Gospels = Matthew, Mark, Luke</a:t>
            </a:r>
          </a:p>
        </p:txBody>
      </p:sp>
      <p:sp>
        <p:nvSpPr>
          <p:cNvPr id="8198" name="Text Box 6"/>
          <p:cNvSpPr txBox="1">
            <a:spLocks noChangeArrowheads="1"/>
          </p:cNvSpPr>
          <p:nvPr/>
        </p:nvSpPr>
        <p:spPr bwMode="auto">
          <a:xfrm>
            <a:off x="1676400" y="3200400"/>
            <a:ext cx="24384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SYNOPTIC</a:t>
            </a:r>
          </a:p>
        </p:txBody>
      </p:sp>
      <p:sp>
        <p:nvSpPr>
          <p:cNvPr id="8199" name="Text Box 7"/>
          <p:cNvSpPr txBox="1">
            <a:spLocks noChangeArrowheads="1"/>
          </p:cNvSpPr>
          <p:nvPr/>
        </p:nvSpPr>
        <p:spPr bwMode="auto">
          <a:xfrm>
            <a:off x="928662" y="4000504"/>
            <a:ext cx="3381372" cy="193899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b="1" dirty="0">
                <a:solidFill>
                  <a:schemeClr val="bg1"/>
                </a:solidFill>
                <a:latin typeface="Arial" charset="0"/>
              </a:rPr>
              <a:t>Q Theory = Matthew, Luke taken from common texts (commonly believed to be Mark and Q).</a:t>
            </a:r>
          </a:p>
        </p:txBody>
      </p:sp>
      <p:sp>
        <p:nvSpPr>
          <p:cNvPr id="19" name="Rectangle 18"/>
          <p:cNvSpPr/>
          <p:nvPr/>
        </p:nvSpPr>
        <p:spPr>
          <a:xfrm>
            <a:off x="505021" y="89021"/>
            <a:ext cx="8133957" cy="707886"/>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LESSON 2: The Historical Books</a:t>
            </a:r>
            <a:endParaRPr lang="en-SG"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20" name="Rectangle 19"/>
          <p:cNvSpPr/>
          <p:nvPr/>
        </p:nvSpPr>
        <p:spPr>
          <a:xfrm>
            <a:off x="928662" y="857232"/>
            <a:ext cx="3097323" cy="584775"/>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Arial" charset="0"/>
              </a:rPr>
              <a:t>a. The Gospels</a:t>
            </a:r>
            <a:endParaRPr lang="en-S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0" name="Picture 9" descr="gospel-vision.jpg"/>
          <p:cNvPicPr>
            <a:picLocks noChangeAspect="1"/>
          </p:cNvPicPr>
          <p:nvPr/>
        </p:nvPicPr>
        <p:blipFill>
          <a:blip r:embed="rId2" cstate="print"/>
          <a:stretch>
            <a:fillRect/>
          </a:stretch>
        </p:blipFill>
        <p:spPr>
          <a:xfrm>
            <a:off x="4114800" y="3571876"/>
            <a:ext cx="4597918" cy="2873438"/>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descr="A diagram of a method&#10;&#10;AI-generated content may be incorrect.">
            <a:extLst>
              <a:ext uri="{FF2B5EF4-FFF2-40B4-BE49-F238E27FC236}">
                <a16:creationId xmlns:a16="http://schemas.microsoft.com/office/drawing/2014/main" id="{3267DF93-B474-33EF-1DC6-3EB60777C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635" y="3930649"/>
            <a:ext cx="4397343" cy="2514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800" decel="100000"/>
                                        <p:tgtEl>
                                          <p:spTgt spid="8196"/>
                                        </p:tgtEl>
                                      </p:cBhvr>
                                    </p:animEffect>
                                    <p:anim calcmode="lin" valueType="num">
                                      <p:cBhvr>
                                        <p:cTn id="8" dur="800" decel="100000" fill="hold"/>
                                        <p:tgtEl>
                                          <p:spTgt spid="8196"/>
                                        </p:tgtEl>
                                        <p:attrNameLst>
                                          <p:attrName>style.rotation</p:attrName>
                                        </p:attrNameLst>
                                      </p:cBhvr>
                                      <p:tavLst>
                                        <p:tav tm="0">
                                          <p:val>
                                            <p:fltVal val="-90"/>
                                          </p:val>
                                        </p:tav>
                                        <p:tav tm="100000">
                                          <p:val>
                                            <p:fltVal val="0"/>
                                          </p:val>
                                        </p:tav>
                                      </p:tavLst>
                                    </p:anim>
                                    <p:anim calcmode="lin" valueType="num">
                                      <p:cBhvr>
                                        <p:cTn id="9" dur="800" decel="100000" fill="hold"/>
                                        <p:tgtEl>
                                          <p:spTgt spid="8196"/>
                                        </p:tgtEl>
                                        <p:attrNameLst>
                                          <p:attrName>ppt_x</p:attrName>
                                        </p:attrNameLst>
                                      </p:cBhvr>
                                      <p:tavLst>
                                        <p:tav tm="0">
                                          <p:val>
                                            <p:strVal val="#ppt_x+0.4"/>
                                          </p:val>
                                        </p:tav>
                                        <p:tav tm="100000">
                                          <p:val>
                                            <p:strVal val="#ppt_x-0.05"/>
                                          </p:val>
                                        </p:tav>
                                      </p:tavLst>
                                    </p:anim>
                                    <p:anim calcmode="lin" valueType="num">
                                      <p:cBhvr>
                                        <p:cTn id="10" dur="800" decel="100000" fill="hold"/>
                                        <p:tgtEl>
                                          <p:spTgt spid="819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19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19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800" decel="100000"/>
                                        <p:tgtEl>
                                          <p:spTgt spid="8198"/>
                                        </p:tgtEl>
                                      </p:cBhvr>
                                    </p:animEffect>
                                    <p:anim calcmode="lin" valueType="num">
                                      <p:cBhvr>
                                        <p:cTn id="18" dur="800" decel="100000" fill="hold"/>
                                        <p:tgtEl>
                                          <p:spTgt spid="8198"/>
                                        </p:tgtEl>
                                        <p:attrNameLst>
                                          <p:attrName>style.rotation</p:attrName>
                                        </p:attrNameLst>
                                      </p:cBhvr>
                                      <p:tavLst>
                                        <p:tav tm="0">
                                          <p:val>
                                            <p:fltVal val="-90"/>
                                          </p:val>
                                        </p:tav>
                                        <p:tav tm="100000">
                                          <p:val>
                                            <p:fltVal val="0"/>
                                          </p:val>
                                        </p:tav>
                                      </p:tavLst>
                                    </p:anim>
                                    <p:anim calcmode="lin" valueType="num">
                                      <p:cBhvr>
                                        <p:cTn id="19" dur="800" decel="100000" fill="hold"/>
                                        <p:tgtEl>
                                          <p:spTgt spid="8198"/>
                                        </p:tgtEl>
                                        <p:attrNameLst>
                                          <p:attrName>ppt_x</p:attrName>
                                        </p:attrNameLst>
                                      </p:cBhvr>
                                      <p:tavLst>
                                        <p:tav tm="0">
                                          <p:val>
                                            <p:strVal val="#ppt_x+0.4"/>
                                          </p:val>
                                        </p:tav>
                                        <p:tav tm="100000">
                                          <p:val>
                                            <p:strVal val="#ppt_x-0.05"/>
                                          </p:val>
                                        </p:tav>
                                      </p:tavLst>
                                    </p:anim>
                                    <p:anim calcmode="lin" valueType="num">
                                      <p:cBhvr>
                                        <p:cTn id="20" dur="800" decel="100000" fill="hold"/>
                                        <p:tgtEl>
                                          <p:spTgt spid="819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19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198"/>
                                        </p:tgtEl>
                                        <p:attrNameLst>
                                          <p:attrName>ppt_y</p:attrName>
                                        </p:attrNameLst>
                                      </p:cBhvr>
                                      <p:tavLst>
                                        <p:tav tm="0">
                                          <p:val>
                                            <p:strVal val="#ppt_y+0.1"/>
                                          </p:val>
                                        </p:tav>
                                        <p:tav tm="100000">
                                          <p:val>
                                            <p:strVal val="#ppt_y"/>
                                          </p:val>
                                        </p:tav>
                                      </p:tavLst>
                                    </p:anim>
                                  </p:childTnLst>
                                </p:cTn>
                              </p:par>
                              <p:par>
                                <p:cTn id="23" presetID="26"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8"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Program Files\Microsoft Office\cross_on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539552" y="71152"/>
            <a:ext cx="6172200" cy="1323439"/>
          </a:xfrm>
          <a:prstGeom prst="rect">
            <a:avLst/>
          </a:prstGeom>
          <a:noFill/>
          <a:ln w="9525">
            <a:noFill/>
            <a:miter lim="800000"/>
            <a:headEnd/>
            <a:tailEnd/>
          </a:ln>
        </p:spPr>
        <p:txBody>
          <a:bodyPr>
            <a:spAutoFit/>
          </a:bodyPr>
          <a:lstStyle/>
          <a:p>
            <a:pPr>
              <a:spcBef>
                <a:spcPct val="50000"/>
              </a:spcBef>
              <a:defRPr/>
            </a:pPr>
            <a:r>
              <a:rPr lang="en-US" sz="4000" b="1" i="1" dirty="0">
                <a:solidFill>
                  <a:schemeClr val="bg1"/>
                </a:solidFill>
                <a:effectLst>
                  <a:outerShdw blurRad="38100" dist="38100" dir="2700000" algn="tl">
                    <a:srgbClr val="000000">
                      <a:alpha val="43137"/>
                    </a:srgbClr>
                  </a:outerShdw>
                </a:effectLst>
                <a:latin typeface="Arial" charset="0"/>
                <a:cs typeface="Times New Roman" pitchFamily="18" charset="0"/>
              </a:rPr>
              <a:t>a. Relationship with Old Testament….</a:t>
            </a:r>
            <a:r>
              <a:rPr lang="en-US" sz="4000" dirty="0">
                <a:solidFill>
                  <a:schemeClr val="bg1"/>
                </a:solidFill>
                <a:effectLst>
                  <a:outerShdw blurRad="38100" dist="38100" dir="2700000" algn="tl">
                    <a:srgbClr val="000000">
                      <a:alpha val="43137"/>
                    </a:srgbClr>
                  </a:outerShdw>
                </a:effectLst>
              </a:rPr>
              <a:t> </a:t>
            </a:r>
          </a:p>
        </p:txBody>
      </p:sp>
      <p:pic>
        <p:nvPicPr>
          <p:cNvPr id="6" name="Picture 5" descr="Covenants_Chart700.gif"/>
          <p:cNvPicPr>
            <a:picLocks noChangeAspect="1"/>
          </p:cNvPicPr>
          <p:nvPr/>
        </p:nvPicPr>
        <p:blipFill>
          <a:blip r:embed="rId4" cstate="print"/>
          <a:stretch>
            <a:fillRect/>
          </a:stretch>
        </p:blipFill>
        <p:spPr>
          <a:xfrm>
            <a:off x="857224" y="1428736"/>
            <a:ext cx="7491849" cy="48911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07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7" presetID="3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800" decel="100000"/>
                                        <p:tgtEl>
                                          <p:spTgt spid="6"/>
                                        </p:tgtEl>
                                      </p:cBhvr>
                                    </p:animEffect>
                                    <p:anim calcmode="lin" valueType="num">
                                      <p:cBhvr>
                                        <p:cTn id="10" dur="800" decel="100000" fill="hold"/>
                                        <p:tgtEl>
                                          <p:spTgt spid="6"/>
                                        </p:tgtEl>
                                        <p:attrNameLst>
                                          <p:attrName>style.rotation</p:attrName>
                                        </p:attrNameLst>
                                      </p:cBhvr>
                                      <p:tavLst>
                                        <p:tav tm="0">
                                          <p:val>
                                            <p:fltVal val="-90"/>
                                          </p:val>
                                        </p:tav>
                                        <p:tav tm="100000">
                                          <p:val>
                                            <p:fltVal val="0"/>
                                          </p:val>
                                        </p:tav>
                                      </p:tavLst>
                                    </p:anim>
                                    <p:anim calcmode="lin" valueType="num">
                                      <p:cBhvr>
                                        <p:cTn id="11" dur="800" decel="100000" fill="hold"/>
                                        <p:tgtEl>
                                          <p:spTgt spid="6"/>
                                        </p:tgtEl>
                                        <p:attrNameLst>
                                          <p:attrName>ppt_x</p:attrName>
                                        </p:attrNameLst>
                                      </p:cBhvr>
                                      <p:tavLst>
                                        <p:tav tm="0">
                                          <p:val>
                                            <p:strVal val="#ppt_x+0.4"/>
                                          </p:val>
                                        </p:tav>
                                        <p:tav tm="100000">
                                          <p:val>
                                            <p:strVal val="#ppt_x-0.05"/>
                                          </p:val>
                                        </p:tav>
                                      </p:tavLst>
                                    </p:anim>
                                    <p:anim calcmode="lin" valueType="num">
                                      <p:cBhvr>
                                        <p:cTn id="12" dur="800" decel="100000" fill="hold"/>
                                        <p:tgtEl>
                                          <p:spTgt spid="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18"/>
          <p:cNvSpPr/>
          <p:nvPr/>
        </p:nvSpPr>
        <p:spPr>
          <a:xfrm>
            <a:off x="462996" y="285728"/>
            <a:ext cx="8068234" cy="830997"/>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b. The Gospels at a Glance</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1" name="Picture 10" descr="Four_Gospel_Creatures.gif"/>
          <p:cNvPicPr>
            <a:picLocks noChangeAspect="1"/>
          </p:cNvPicPr>
          <p:nvPr/>
        </p:nvPicPr>
        <p:blipFill>
          <a:blip r:embed="rId2" cstate="print"/>
          <a:stretch>
            <a:fillRect/>
          </a:stretch>
        </p:blipFill>
        <p:spPr>
          <a:xfrm>
            <a:off x="323528" y="690922"/>
            <a:ext cx="8508137" cy="6050446"/>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0804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18"/>
          <p:cNvSpPr/>
          <p:nvPr/>
        </p:nvSpPr>
        <p:spPr>
          <a:xfrm>
            <a:off x="928662" y="285728"/>
            <a:ext cx="7136890" cy="830997"/>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Comparing the Gospels</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0" name="Picture 9" descr="gospelauthors.jpg"/>
          <p:cNvPicPr>
            <a:picLocks noChangeAspect="1"/>
          </p:cNvPicPr>
          <p:nvPr/>
        </p:nvPicPr>
        <p:blipFill>
          <a:blip r:embed="rId2" cstate="print"/>
          <a:stretch>
            <a:fillRect/>
          </a:stretch>
        </p:blipFill>
        <p:spPr>
          <a:xfrm>
            <a:off x="642910" y="1484784"/>
            <a:ext cx="9342503"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7802">
            <a:off x="1417853" y="3962721"/>
            <a:ext cx="7881440" cy="1987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01" name="Picture 9" descr="C:\WINDOWS\Profiles\Tim\My Documents\My Pictures\asce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39" name="Group 47"/>
          <p:cNvGraphicFramePr>
            <a:graphicFrameLocks noGrp="1"/>
          </p:cNvGraphicFramePr>
          <p:nvPr>
            <p:extLst>
              <p:ext uri="{D42A27DB-BD31-4B8C-83A1-F6EECF244321}">
                <p14:modId xmlns:p14="http://schemas.microsoft.com/office/powerpoint/2010/main" val="889497916"/>
              </p:ext>
            </p:extLst>
          </p:nvPr>
        </p:nvGraphicFramePr>
        <p:xfrm>
          <a:off x="0" y="0"/>
          <a:ext cx="9448800" cy="6858002"/>
        </p:xfrm>
        <a:graphic>
          <a:graphicData uri="http://schemas.openxmlformats.org/drawingml/2006/table">
            <a:tbl>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1144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9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4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44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39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44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240" name="Text Box 48"/>
          <p:cNvSpPr txBox="1">
            <a:spLocks noChangeArrowheads="1"/>
          </p:cNvSpPr>
          <p:nvPr/>
        </p:nvSpPr>
        <p:spPr bwMode="auto">
          <a:xfrm>
            <a:off x="0" y="285728"/>
            <a:ext cx="9144000" cy="579438"/>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Arial" charset="0"/>
              </a:rPr>
              <a:t>MATTHEW        MARK         LUKE           JOHN</a:t>
            </a:r>
            <a:endParaRPr lang="en-US" dirty="0">
              <a:solidFill>
                <a:schemeClr val="bg1"/>
              </a:solidFill>
              <a:effectLst>
                <a:outerShdw blurRad="38100" dist="38100" dir="2700000" algn="tl">
                  <a:srgbClr val="000000">
                    <a:alpha val="43137"/>
                  </a:srgbClr>
                </a:outerShdw>
              </a:effectLst>
              <a:latin typeface="Arial" charset="0"/>
            </a:endParaRPr>
          </a:p>
        </p:txBody>
      </p:sp>
      <p:sp>
        <p:nvSpPr>
          <p:cNvPr id="8241" name="Text Box 49"/>
          <p:cNvSpPr txBox="1">
            <a:spLocks noChangeArrowheads="1"/>
          </p:cNvSpPr>
          <p:nvPr/>
        </p:nvSpPr>
        <p:spPr bwMode="auto">
          <a:xfrm>
            <a:off x="0" y="1357313"/>
            <a:ext cx="9144000" cy="519112"/>
          </a:xfrm>
          <a:prstGeom prst="rect">
            <a:avLst/>
          </a:prstGeom>
          <a:noFill/>
          <a:ln w="9525">
            <a:noFill/>
            <a:miter lim="800000"/>
            <a:headEnd/>
            <a:tailEnd/>
          </a:ln>
        </p:spPr>
        <p:txBody>
          <a:bodyPr>
            <a:spAutoFit/>
          </a:bodyPr>
          <a:lstStyle/>
          <a:p>
            <a:pPr>
              <a:spcBef>
                <a:spcPct val="50000"/>
              </a:spcBef>
              <a:defRPr/>
            </a:pPr>
            <a:r>
              <a:rPr lang="en-US" sz="2800" b="1" dirty="0">
                <a:latin typeface="Arial" charset="0"/>
              </a:rPr>
              <a:t>     </a:t>
            </a:r>
            <a:r>
              <a:rPr lang="en-US" sz="2800" b="1" dirty="0">
                <a:solidFill>
                  <a:srgbClr val="FF5050"/>
                </a:solidFill>
                <a:effectLst>
                  <a:outerShdw blurRad="38100" dist="38100" dir="2700000" algn="tl">
                    <a:srgbClr val="000000">
                      <a:alpha val="43137"/>
                    </a:srgbClr>
                  </a:outerShdw>
                </a:effectLst>
                <a:latin typeface="Arial" charset="0"/>
              </a:rPr>
              <a:t>KING            SERVANT           MAN                 GOD</a:t>
            </a:r>
          </a:p>
        </p:txBody>
      </p:sp>
      <p:sp>
        <p:nvSpPr>
          <p:cNvPr id="8242" name="Text Box 50"/>
          <p:cNvSpPr txBox="1">
            <a:spLocks noChangeArrowheads="1"/>
          </p:cNvSpPr>
          <p:nvPr/>
        </p:nvSpPr>
        <p:spPr bwMode="auto">
          <a:xfrm>
            <a:off x="533400" y="2500313"/>
            <a:ext cx="8610600" cy="519112"/>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LION                   OX               MAN                EAGLE</a:t>
            </a:r>
          </a:p>
        </p:txBody>
      </p:sp>
      <p:sp>
        <p:nvSpPr>
          <p:cNvPr id="8243" name="Text Box 51"/>
          <p:cNvSpPr txBox="1">
            <a:spLocks noChangeArrowheads="1"/>
          </p:cNvSpPr>
          <p:nvPr/>
        </p:nvSpPr>
        <p:spPr bwMode="auto">
          <a:xfrm>
            <a:off x="285750" y="3676977"/>
            <a:ext cx="9525000" cy="523220"/>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TO JEWS         ROMANS      GENTILES    CHRISTIANS</a:t>
            </a:r>
          </a:p>
        </p:txBody>
      </p:sp>
      <p:sp>
        <p:nvSpPr>
          <p:cNvPr id="8244" name="Text Box 52"/>
          <p:cNvSpPr txBox="1">
            <a:spLocks noChangeArrowheads="1"/>
          </p:cNvSpPr>
          <p:nvPr/>
        </p:nvSpPr>
        <p:spPr bwMode="auto">
          <a:xfrm>
            <a:off x="285750" y="4572000"/>
            <a:ext cx="2209800" cy="116046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PASTOR/</a:t>
            </a:r>
          </a:p>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TEACHER</a:t>
            </a:r>
          </a:p>
        </p:txBody>
      </p:sp>
      <p:sp>
        <p:nvSpPr>
          <p:cNvPr id="8245" name="Text Box 53"/>
          <p:cNvSpPr txBox="1">
            <a:spLocks noChangeArrowheads="1"/>
          </p:cNvSpPr>
          <p:nvPr/>
        </p:nvSpPr>
        <p:spPr bwMode="auto">
          <a:xfrm>
            <a:off x="2590800" y="4857750"/>
            <a:ext cx="65532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APOSTLE    EVANGELIST   PROPHET</a:t>
            </a:r>
          </a:p>
        </p:txBody>
      </p:sp>
      <p:sp>
        <p:nvSpPr>
          <p:cNvPr id="8246" name="Text Box 54"/>
          <p:cNvSpPr txBox="1">
            <a:spLocks noChangeArrowheads="1"/>
          </p:cNvSpPr>
          <p:nvPr/>
        </p:nvSpPr>
        <p:spPr bwMode="auto">
          <a:xfrm>
            <a:off x="285750" y="6000750"/>
            <a:ext cx="9829800" cy="457200"/>
          </a:xfrm>
          <a:prstGeom prst="rect">
            <a:avLst/>
          </a:prstGeom>
          <a:noFill/>
          <a:ln w="9525">
            <a:noFill/>
            <a:miter lim="800000"/>
            <a:headEnd/>
            <a:tailEnd/>
          </a:ln>
        </p:spPr>
        <p:txBody>
          <a:bodyPr>
            <a:spAutoFit/>
          </a:bodyPr>
          <a:lstStyle/>
          <a:p>
            <a:pPr>
              <a:spcBef>
                <a:spcPct val="50000"/>
              </a:spcBef>
              <a:defRPr/>
            </a:pPr>
            <a:r>
              <a:rPr lang="en-US" b="1" dirty="0">
                <a:solidFill>
                  <a:srgbClr val="FF5050"/>
                </a:solidFill>
                <a:effectLst>
                  <a:outerShdw blurRad="38100" dist="38100" dir="2700000" algn="tl">
                    <a:srgbClr val="000000">
                      <a:alpha val="43137"/>
                    </a:srgbClr>
                  </a:outerShdw>
                </a:effectLst>
                <a:latin typeface="Arial" charset="0"/>
              </a:rPr>
              <a:t>CHOLERIC         SANGUINE      MELANCHOLY   PHLEGMATIC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dissolve">
                                      <p:cBhvr>
                                        <p:cTn id="7" dur="500"/>
                                        <p:tgtEl>
                                          <p:spTgt spid="8201"/>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39"/>
                                        </p:tgtEl>
                                        <p:attrNameLst>
                                          <p:attrName>style.visibility</p:attrName>
                                        </p:attrNameLst>
                                      </p:cBhvr>
                                      <p:to>
                                        <p:strVal val="visible"/>
                                      </p:to>
                                    </p:set>
                                    <p:animEffect transition="in" filter="dissolve">
                                      <p:cBhvr>
                                        <p:cTn id="12" dur="500"/>
                                        <p:tgtEl>
                                          <p:spTgt spid="8239"/>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2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yp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type="wd">
                                    <p:tmAbs val="300"/>
                                  </p:iterate>
                                  <p:childTnLst>
                                    <p:set>
                                      <p:cBhvr>
                                        <p:cTn id="20" dur="1" fill="hold">
                                          <p:stCondLst>
                                            <p:cond delay="299"/>
                                          </p:stCondLst>
                                        </p:cTn>
                                        <p:tgtEl>
                                          <p:spTgt spid="824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yp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wd">
                                    <p:tmAbs val="300"/>
                                  </p:iterate>
                                  <p:childTnLst>
                                    <p:set>
                                      <p:cBhvr>
                                        <p:cTn id="24" dur="1" fill="hold">
                                          <p:stCondLst>
                                            <p:cond delay="299"/>
                                          </p:stCondLst>
                                        </p:cTn>
                                        <p:tgtEl>
                                          <p:spTgt spid="824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type="wd">
                                    <p:tmAbs val="300"/>
                                  </p:iterate>
                                  <p:childTnLst>
                                    <p:set>
                                      <p:cBhvr>
                                        <p:cTn id="28" dur="1" fill="hold">
                                          <p:stCondLst>
                                            <p:cond delay="299"/>
                                          </p:stCondLst>
                                        </p:cTn>
                                        <p:tgtEl>
                                          <p:spTgt spid="82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ype.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24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ype.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iterate type="wd">
                                    <p:tmAbs val="300"/>
                                  </p:iterate>
                                  <p:childTnLst>
                                    <p:set>
                                      <p:cBhvr>
                                        <p:cTn id="36" dur="1" fill="hold">
                                          <p:stCondLst>
                                            <p:cond delay="299"/>
                                          </p:stCondLst>
                                        </p:cTn>
                                        <p:tgtEl>
                                          <p:spTgt spid="82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wd">
                                    <p:tmAbs val="300"/>
                                  </p:iterate>
                                  <p:childTnLst>
                                    <p:set>
                                      <p:cBhvr>
                                        <p:cTn id="40" dur="1" fill="hold">
                                          <p:stCondLst>
                                            <p:cond delay="299"/>
                                          </p:stCondLst>
                                        </p:cTn>
                                        <p:tgtEl>
                                          <p:spTgt spid="824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1" grpId="0" autoUpdateAnimBg="0"/>
      <p:bldP spid="8242" grpId="0" autoUpdateAnimBg="0"/>
      <p:bldP spid="8243" grpId="0" autoUpdateAnimBg="0"/>
      <p:bldP spid="8244" grpId="0" autoUpdateAnimBg="0"/>
      <p:bldP spid="8245" grpId="0" autoUpdateAnimBg="0"/>
      <p:bldP spid="824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1EE4273-A123-1684-461B-017984733533}"/>
            </a:ext>
          </a:extLst>
        </p:cNvPr>
        <p:cNvGrpSpPr/>
        <p:nvPr/>
      </p:nvGrpSpPr>
      <p:grpSpPr>
        <a:xfrm>
          <a:off x="0" y="0"/>
          <a:ext cx="0" cy="0"/>
          <a:chOff x="0" y="0"/>
          <a:chExt cx="0" cy="0"/>
        </a:xfrm>
      </p:grpSpPr>
      <p:pic>
        <p:nvPicPr>
          <p:cNvPr id="4" name="Picture 3" descr="A whiteboard with writing on it&#10;&#10;AI-generated content may be incorrect.">
            <a:extLst>
              <a:ext uri="{FF2B5EF4-FFF2-40B4-BE49-F238E27FC236}">
                <a16:creationId xmlns:a16="http://schemas.microsoft.com/office/drawing/2014/main" id="{F7825B3F-B38F-8BDC-8EC4-D88A7B7B8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1650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224D18C-2C9C-F574-6CB6-62604D0FB879}"/>
            </a:ext>
          </a:extLst>
        </p:cNvPr>
        <p:cNvGrpSpPr/>
        <p:nvPr/>
      </p:nvGrpSpPr>
      <p:grpSpPr>
        <a:xfrm>
          <a:off x="0" y="0"/>
          <a:ext cx="0" cy="0"/>
          <a:chOff x="0" y="0"/>
          <a:chExt cx="0" cy="0"/>
        </a:xfrm>
      </p:grpSpPr>
      <p:pic>
        <p:nvPicPr>
          <p:cNvPr id="3" name="Picture 2" descr="A white sheet with black text&#10;&#10;AI-generated content may be incorrect.">
            <a:extLst>
              <a:ext uri="{FF2B5EF4-FFF2-40B4-BE49-F238E27FC236}">
                <a16:creationId xmlns:a16="http://schemas.microsoft.com/office/drawing/2014/main" id="{4043A8DC-124C-9E27-A194-26295EA74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5"/>
            <a:ext cx="9144000" cy="6845785"/>
          </a:xfrm>
          <a:prstGeom prst="rect">
            <a:avLst/>
          </a:prstGeom>
        </p:spPr>
      </p:pic>
      <p:sp>
        <p:nvSpPr>
          <p:cNvPr id="4" name="Rectangle 3">
            <a:extLst>
              <a:ext uri="{FF2B5EF4-FFF2-40B4-BE49-F238E27FC236}">
                <a16:creationId xmlns:a16="http://schemas.microsoft.com/office/drawing/2014/main" id="{0553A75E-65D9-07EE-96AD-47FDF55C422E}"/>
              </a:ext>
            </a:extLst>
          </p:cNvPr>
          <p:cNvSpPr/>
          <p:nvPr/>
        </p:nvSpPr>
        <p:spPr>
          <a:xfrm>
            <a:off x="8244408" y="1900863"/>
            <a:ext cx="312906"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1</a:t>
            </a:r>
          </a:p>
        </p:txBody>
      </p:sp>
      <p:sp>
        <p:nvSpPr>
          <p:cNvPr id="5" name="Rectangle 4">
            <a:extLst>
              <a:ext uri="{FF2B5EF4-FFF2-40B4-BE49-F238E27FC236}">
                <a16:creationId xmlns:a16="http://schemas.microsoft.com/office/drawing/2014/main" id="{F991B71A-33C8-303A-0DB6-8E0F265D21E0}"/>
              </a:ext>
            </a:extLst>
          </p:cNvPr>
          <p:cNvSpPr/>
          <p:nvPr/>
        </p:nvSpPr>
        <p:spPr>
          <a:xfrm>
            <a:off x="7859687" y="2100918"/>
            <a:ext cx="1082348" cy="369332"/>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(Inferred)</a:t>
            </a:r>
          </a:p>
        </p:txBody>
      </p:sp>
      <p:sp>
        <p:nvSpPr>
          <p:cNvPr id="2" name="Rectangle: Rounded Corners 1">
            <a:extLst>
              <a:ext uri="{FF2B5EF4-FFF2-40B4-BE49-F238E27FC236}">
                <a16:creationId xmlns:a16="http://schemas.microsoft.com/office/drawing/2014/main" id="{246B1811-AAB6-9CAC-0F06-999C28EDA722}"/>
              </a:ext>
            </a:extLst>
          </p:cNvPr>
          <p:cNvSpPr/>
          <p:nvPr/>
        </p:nvSpPr>
        <p:spPr>
          <a:xfrm>
            <a:off x="0" y="2000890"/>
            <a:ext cx="8942035" cy="20005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Rectangle: Rounded Corners 5">
            <a:extLst>
              <a:ext uri="{FF2B5EF4-FFF2-40B4-BE49-F238E27FC236}">
                <a16:creationId xmlns:a16="http://schemas.microsoft.com/office/drawing/2014/main" id="{5259BF72-0B99-9DC2-746B-0C151EF44F81}"/>
              </a:ext>
            </a:extLst>
          </p:cNvPr>
          <p:cNvSpPr/>
          <p:nvPr/>
        </p:nvSpPr>
        <p:spPr>
          <a:xfrm>
            <a:off x="100982" y="3461657"/>
            <a:ext cx="8942035" cy="36933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Rounded Corners 6">
            <a:extLst>
              <a:ext uri="{FF2B5EF4-FFF2-40B4-BE49-F238E27FC236}">
                <a16:creationId xmlns:a16="http://schemas.microsoft.com/office/drawing/2014/main" id="{8D29D499-5608-3BFD-05C1-754779478F3D}"/>
              </a:ext>
            </a:extLst>
          </p:cNvPr>
          <p:cNvSpPr/>
          <p:nvPr/>
        </p:nvSpPr>
        <p:spPr>
          <a:xfrm>
            <a:off x="-1" y="4891646"/>
            <a:ext cx="8942035" cy="1489682"/>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Rounded Corners 7">
            <a:extLst>
              <a:ext uri="{FF2B5EF4-FFF2-40B4-BE49-F238E27FC236}">
                <a16:creationId xmlns:a16="http://schemas.microsoft.com/office/drawing/2014/main" id="{8DD7E129-7055-0840-BF45-DABED1DF28EF}"/>
              </a:ext>
            </a:extLst>
          </p:cNvPr>
          <p:cNvSpPr/>
          <p:nvPr/>
        </p:nvSpPr>
        <p:spPr>
          <a:xfrm>
            <a:off x="3347864" y="548680"/>
            <a:ext cx="2088232" cy="1352182"/>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All four gospels record most important events</a:t>
            </a:r>
            <a:endParaRPr kumimoji="0" lang="en-SG" sz="20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93628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C23DF6F-7CBB-28BD-DED4-04EBF284AAE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C0D3D0A-4AC8-5E06-35C1-FC1D6C9F31CE}"/>
              </a:ext>
            </a:extLst>
          </p:cNvPr>
          <p:cNvSpPr/>
          <p:nvPr/>
        </p:nvSpPr>
        <p:spPr>
          <a:xfrm>
            <a:off x="0" y="285728"/>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c. Overview of Jesus’ Ministry</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1" name="Picture 10" descr="birdseye gospels.jpg">
            <a:extLst>
              <a:ext uri="{FF2B5EF4-FFF2-40B4-BE49-F238E27FC236}">
                <a16:creationId xmlns:a16="http://schemas.microsoft.com/office/drawing/2014/main" id="{04D3DB79-D2B9-F73C-5810-AE324C2FF475}"/>
              </a:ext>
            </a:extLst>
          </p:cNvPr>
          <p:cNvPicPr>
            <a:picLocks noChangeAspect="1"/>
          </p:cNvPicPr>
          <p:nvPr/>
        </p:nvPicPr>
        <p:blipFill>
          <a:blip r:embed="rId2" cstate="print"/>
          <a:stretch>
            <a:fillRect/>
          </a:stretch>
        </p:blipFill>
        <p:spPr>
          <a:xfrm>
            <a:off x="285720" y="500042"/>
            <a:ext cx="8501122" cy="56253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3" name="Straight Connector 2">
            <a:extLst>
              <a:ext uri="{FF2B5EF4-FFF2-40B4-BE49-F238E27FC236}">
                <a16:creationId xmlns:a16="http://schemas.microsoft.com/office/drawing/2014/main" id="{FC693458-806D-CC62-1E04-840CE52D8989}"/>
              </a:ext>
            </a:extLst>
          </p:cNvPr>
          <p:cNvCxnSpPr/>
          <p:nvPr/>
        </p:nvCxnSpPr>
        <p:spPr>
          <a:xfrm flipH="1">
            <a:off x="4139952" y="1988840"/>
            <a:ext cx="720080" cy="3096344"/>
          </a:xfrm>
          <a:prstGeom prst="line">
            <a:avLst/>
          </a:prstGeom>
          <a:ln w="571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angle 1">
            <a:extLst>
              <a:ext uri="{FF2B5EF4-FFF2-40B4-BE49-F238E27FC236}">
                <a16:creationId xmlns:a16="http://schemas.microsoft.com/office/drawing/2014/main" id="{ED077557-5773-C4FD-5084-6BE13DFAA664}"/>
              </a:ext>
            </a:extLst>
          </p:cNvPr>
          <p:cNvSpPr/>
          <p:nvPr/>
        </p:nvSpPr>
        <p:spPr>
          <a:xfrm rot="172788">
            <a:off x="4292249" y="1267365"/>
            <a:ext cx="1293944" cy="646331"/>
          </a:xfrm>
          <a:prstGeom prst="rect">
            <a:avLst/>
          </a:prstGeom>
          <a:noFill/>
        </p:spPr>
        <p:txBody>
          <a:bodyPr wrap="none" lIns="91440" tIns="45720" rIns="91440" bIns="45720">
            <a:spAutoFit/>
          </a:bodyPr>
          <a:lstStyle/>
          <a:p>
            <a:pPr algn="ctr"/>
            <a:r>
              <a:rPr lang="en-US" sz="1800" b="1" cap="none" spc="0" dirty="0">
                <a:ln w="0"/>
                <a:solidFill>
                  <a:srgbClr val="FF0000"/>
                </a:solidFill>
                <a:effectLst>
                  <a:outerShdw blurRad="38100" dist="19050" dir="2700000" algn="tl" rotWithShape="0">
                    <a:schemeClr val="dk1">
                      <a:alpha val="40000"/>
                    </a:schemeClr>
                  </a:outerShdw>
                </a:effectLst>
              </a:rPr>
              <a:t>“You are </a:t>
            </a:r>
          </a:p>
          <a:p>
            <a:pPr algn="ctr"/>
            <a:r>
              <a:rPr lang="en-US" sz="1800" b="1" cap="none" spc="0" dirty="0">
                <a:ln w="0"/>
                <a:solidFill>
                  <a:srgbClr val="FF0000"/>
                </a:solidFill>
                <a:effectLst>
                  <a:outerShdw blurRad="38100" dist="19050" dir="2700000" algn="tl" rotWithShape="0">
                    <a:schemeClr val="dk1">
                      <a:alpha val="40000"/>
                    </a:schemeClr>
                  </a:outerShdw>
                </a:effectLst>
              </a:rPr>
              <a:t>the Christ”</a:t>
            </a:r>
          </a:p>
        </p:txBody>
      </p:sp>
      <p:sp>
        <p:nvSpPr>
          <p:cNvPr id="4" name="Rectangle 3">
            <a:extLst>
              <a:ext uri="{FF2B5EF4-FFF2-40B4-BE49-F238E27FC236}">
                <a16:creationId xmlns:a16="http://schemas.microsoft.com/office/drawing/2014/main" id="{C7582C77-1DA5-DAC7-9BCA-D3214CD027D7}"/>
              </a:ext>
            </a:extLst>
          </p:cNvPr>
          <p:cNvSpPr/>
          <p:nvPr/>
        </p:nvSpPr>
        <p:spPr>
          <a:xfrm rot="286447">
            <a:off x="320536" y="4768626"/>
            <a:ext cx="3897284" cy="369332"/>
          </a:xfrm>
          <a:prstGeom prst="rect">
            <a:avLst/>
          </a:prstGeom>
          <a:noFill/>
        </p:spPr>
        <p:txBody>
          <a:bodyPr wrap="none" lIns="91440" tIns="45720" rIns="91440" bIns="45720">
            <a:spAutoFit/>
          </a:bodyPr>
          <a:lstStyle/>
          <a:p>
            <a:pPr algn="ctr"/>
            <a:r>
              <a:rPr lang="en-US" sz="1800" b="1" cap="none" spc="0" dirty="0">
                <a:ln w="0"/>
                <a:solidFill>
                  <a:srgbClr val="FF0000"/>
                </a:solidFill>
                <a:effectLst>
                  <a:outerShdw blurRad="38100" dist="19050" dir="2700000" algn="tl" rotWithShape="0">
                    <a:schemeClr val="dk1">
                      <a:alpha val="40000"/>
                    </a:schemeClr>
                  </a:outerShdw>
                </a:effectLst>
              </a:rPr>
              <a:t>Popularity, Multitudes, Easy Message</a:t>
            </a:r>
          </a:p>
        </p:txBody>
      </p:sp>
      <p:sp>
        <p:nvSpPr>
          <p:cNvPr id="5" name="Rectangle 4">
            <a:extLst>
              <a:ext uri="{FF2B5EF4-FFF2-40B4-BE49-F238E27FC236}">
                <a16:creationId xmlns:a16="http://schemas.microsoft.com/office/drawing/2014/main" id="{C95E7AE3-C9F7-80DD-3E3F-6630714CD1C3}"/>
              </a:ext>
            </a:extLst>
          </p:cNvPr>
          <p:cNvSpPr/>
          <p:nvPr/>
        </p:nvSpPr>
        <p:spPr>
          <a:xfrm rot="286447">
            <a:off x="4359063" y="5104816"/>
            <a:ext cx="3166316" cy="369332"/>
          </a:xfrm>
          <a:prstGeom prst="rect">
            <a:avLst/>
          </a:prstGeom>
          <a:noFill/>
        </p:spPr>
        <p:txBody>
          <a:bodyPr wrap="none" lIns="91440" tIns="45720" rIns="91440" bIns="45720">
            <a:spAutoFit/>
          </a:bodyPr>
          <a:lstStyle/>
          <a:p>
            <a:pPr algn="ctr"/>
            <a:r>
              <a:rPr lang="en-US" sz="1800" b="1" cap="none" spc="0" dirty="0">
                <a:ln w="0"/>
                <a:solidFill>
                  <a:srgbClr val="FF0000"/>
                </a:solidFill>
                <a:effectLst>
                  <a:outerShdw blurRad="38100" dist="19050" dir="2700000" algn="tl" rotWithShape="0">
                    <a:schemeClr val="dk1">
                      <a:alpha val="40000"/>
                    </a:schemeClr>
                  </a:outerShdw>
                </a:effectLst>
              </a:rPr>
              <a:t>Rejection, Few, Hard Message</a:t>
            </a:r>
          </a:p>
        </p:txBody>
      </p:sp>
    </p:spTree>
    <p:extLst>
      <p:ext uri="{BB962C8B-B14F-4D97-AF65-F5344CB8AC3E}">
        <p14:creationId xmlns:p14="http://schemas.microsoft.com/office/powerpoint/2010/main" val="2388260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BDD9-7597-9EEF-AA2B-AC3874AD34F7}"/>
            </a:ext>
          </a:extLst>
        </p:cNvPr>
        <p:cNvGrpSpPr/>
        <p:nvPr/>
      </p:nvGrpSpPr>
      <p:grpSpPr>
        <a:xfrm>
          <a:off x="0" y="0"/>
          <a:ext cx="0" cy="0"/>
          <a:chOff x="0" y="0"/>
          <a:chExt cx="0" cy="0"/>
        </a:xfrm>
      </p:grpSpPr>
      <p:pic>
        <p:nvPicPr>
          <p:cNvPr id="4" name="Picture 3" descr="A red and white text on a red background&#10;&#10;AI-generated content may be incorrect.">
            <a:extLst>
              <a:ext uri="{FF2B5EF4-FFF2-40B4-BE49-F238E27FC236}">
                <a16:creationId xmlns:a16="http://schemas.microsoft.com/office/drawing/2014/main" id="{90E78FD8-8E39-47E9-66B1-0F816E830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49527C7F-6CF0-DCD3-BCF4-90E5FBA3296D}"/>
              </a:ext>
            </a:extLst>
          </p:cNvPr>
          <p:cNvSpPr/>
          <p:nvPr/>
        </p:nvSpPr>
        <p:spPr>
          <a:xfrm>
            <a:off x="179512" y="1484784"/>
            <a:ext cx="5976664" cy="36004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BBF2B675-CF4E-EF1F-65FF-8B3C42B9CAC6}"/>
              </a:ext>
            </a:extLst>
          </p:cNvPr>
          <p:cNvSpPr/>
          <p:nvPr/>
        </p:nvSpPr>
        <p:spPr>
          <a:xfrm>
            <a:off x="2118200" y="3861048"/>
            <a:ext cx="5622151"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itchFamily="18" charset="0"/>
                <a:ea typeface="+mn-ea"/>
                <a:cs typeface="+mn-cs"/>
              </a:rPr>
              <a:t>(e.g. into or out of Jericho to heal 1 or 2 blind men? 1 or 2 Gadarene demoniacs?)</a:t>
            </a:r>
          </a:p>
        </p:txBody>
      </p:sp>
    </p:spTree>
    <p:extLst>
      <p:ext uri="{BB962C8B-B14F-4D97-AF65-F5344CB8AC3E}">
        <p14:creationId xmlns:p14="http://schemas.microsoft.com/office/powerpoint/2010/main" val="153467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5FBB2-59FD-026D-90E9-1937C0EF808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A3E8A5-867C-C712-4505-3B3BB3B5D0C5}"/>
              </a:ext>
            </a:extLst>
          </p:cNvPr>
          <p:cNvSpPr/>
          <p:nvPr/>
        </p:nvSpPr>
        <p:spPr>
          <a:xfrm>
            <a:off x="179512" y="1484784"/>
            <a:ext cx="5976664" cy="36004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 name="Picture 2" descr="A person smiling at the camera&#10;&#10;AI-generated content may be incorrect.">
            <a:extLst>
              <a:ext uri="{FF2B5EF4-FFF2-40B4-BE49-F238E27FC236}">
                <a16:creationId xmlns:a16="http://schemas.microsoft.com/office/drawing/2014/main" id="{2626D8CC-E93C-DAB7-B71E-B1DBDD6F3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8"/>
            <a:ext cx="9144000" cy="6856062"/>
          </a:xfrm>
          <a:prstGeom prst="rect">
            <a:avLst/>
          </a:prstGeom>
        </p:spPr>
      </p:pic>
      <p:sp>
        <p:nvSpPr>
          <p:cNvPr id="4" name="Rectangle 3">
            <a:extLst>
              <a:ext uri="{FF2B5EF4-FFF2-40B4-BE49-F238E27FC236}">
                <a16:creationId xmlns:a16="http://schemas.microsoft.com/office/drawing/2014/main" id="{E70C03BE-8B00-2C0A-234E-D4DC9A2A0045}"/>
              </a:ext>
            </a:extLst>
          </p:cNvPr>
          <p:cNvSpPr/>
          <p:nvPr/>
        </p:nvSpPr>
        <p:spPr>
          <a:xfrm>
            <a:off x="203176" y="2677322"/>
            <a:ext cx="4536504" cy="4147142"/>
          </a:xfrm>
          <a:prstGeom prst="rect">
            <a:avLst/>
          </a:prstGeom>
          <a:solidFill>
            <a:srgbClr val="002A1F"/>
          </a:solidFill>
          <a:ln>
            <a:solidFill>
              <a:srgbClr val="003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5">
            <a:extLst>
              <a:ext uri="{FF2B5EF4-FFF2-40B4-BE49-F238E27FC236}">
                <a16:creationId xmlns:a16="http://schemas.microsoft.com/office/drawing/2014/main" id="{648D7B3E-6071-B90E-103B-5D1ED73FC2D0}"/>
              </a:ext>
            </a:extLst>
          </p:cNvPr>
          <p:cNvSpPr/>
          <p:nvPr/>
        </p:nvSpPr>
        <p:spPr>
          <a:xfrm>
            <a:off x="3851920" y="2283746"/>
            <a:ext cx="4752528" cy="360040"/>
          </a:xfrm>
          <a:prstGeom prst="rect">
            <a:avLst/>
          </a:prstGeom>
          <a:solidFill>
            <a:srgbClr val="002A1F"/>
          </a:solidFill>
          <a:ln>
            <a:solidFill>
              <a:srgbClr val="003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Jimmy Carter</a:t>
            </a:r>
            <a:endParaRPr lang="en-SG" dirty="0"/>
          </a:p>
        </p:txBody>
      </p:sp>
      <p:sp>
        <p:nvSpPr>
          <p:cNvPr id="7" name="TextBox 6">
            <a:extLst>
              <a:ext uri="{FF2B5EF4-FFF2-40B4-BE49-F238E27FC236}">
                <a16:creationId xmlns:a16="http://schemas.microsoft.com/office/drawing/2014/main" id="{7C3B74DA-0D3C-1553-A5DD-4C9F5EECD18A}"/>
              </a:ext>
            </a:extLst>
          </p:cNvPr>
          <p:cNvSpPr txBox="1"/>
          <p:nvPr/>
        </p:nvSpPr>
        <p:spPr>
          <a:xfrm>
            <a:off x="3603273" y="2111733"/>
            <a:ext cx="360040" cy="584775"/>
          </a:xfrm>
          <a:prstGeom prst="rect">
            <a:avLst/>
          </a:prstGeom>
          <a:noFill/>
        </p:spPr>
        <p:txBody>
          <a:bodyPr wrap="square" rtlCol="0">
            <a:spAutoFit/>
          </a:bodyPr>
          <a:lstStyle/>
          <a:p>
            <a:r>
              <a:rPr lang="en-US" sz="3200" dirty="0">
                <a:solidFill>
                  <a:schemeClr val="bg1"/>
                </a:solidFill>
              </a:rPr>
              <a:t>”</a:t>
            </a:r>
            <a:endParaRPr lang="en-SG" sz="3200" dirty="0">
              <a:solidFill>
                <a:schemeClr val="bg1"/>
              </a:solidFill>
            </a:endParaRPr>
          </a:p>
        </p:txBody>
      </p:sp>
      <p:sp>
        <p:nvSpPr>
          <p:cNvPr id="8" name="Rectangle 7">
            <a:extLst>
              <a:ext uri="{FF2B5EF4-FFF2-40B4-BE49-F238E27FC236}">
                <a16:creationId xmlns:a16="http://schemas.microsoft.com/office/drawing/2014/main" id="{8F862962-888C-8795-3B2C-E2F450CB9D69}"/>
              </a:ext>
            </a:extLst>
          </p:cNvPr>
          <p:cNvSpPr/>
          <p:nvPr/>
        </p:nvSpPr>
        <p:spPr>
          <a:xfrm>
            <a:off x="137084" y="2963417"/>
            <a:ext cx="4536504" cy="3539430"/>
          </a:xfrm>
          <a:prstGeom prst="rect">
            <a:avLst/>
          </a:prstGeom>
          <a:noFill/>
        </p:spPr>
        <p:txBody>
          <a:bodyPr wrap="square" lIns="91440" tIns="45720" rIns="91440" bIns="45720">
            <a:spAutoFit/>
          </a:bodyPr>
          <a:lstStyle/>
          <a:p>
            <a:pPr algn="ctr"/>
            <a:r>
              <a:rPr lang="en-US" sz="3200" b="0" cap="none" spc="0" dirty="0">
                <a:ln w="0"/>
                <a:solidFill>
                  <a:srgbClr val="FFC000"/>
                </a:solidFill>
                <a:effectLst>
                  <a:outerShdw blurRad="38100" dist="19050" dir="2700000" algn="tl" rotWithShape="0">
                    <a:schemeClr val="dk1">
                      <a:alpha val="40000"/>
                    </a:schemeClr>
                  </a:outerShdw>
                </a:effectLst>
              </a:rPr>
              <a:t>Apparent contradictions show early Christian didn’t try to fake the Gospels but that they all had different perspectives and experiences of the same events.</a:t>
            </a:r>
          </a:p>
        </p:txBody>
      </p:sp>
    </p:spTree>
    <p:extLst>
      <p:ext uri="{BB962C8B-B14F-4D97-AF65-F5344CB8AC3E}">
        <p14:creationId xmlns:p14="http://schemas.microsoft.com/office/powerpoint/2010/main" val="1391777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1530C-D865-2227-403C-61E2F9112D49}"/>
            </a:ext>
          </a:extLst>
        </p:cNvPr>
        <p:cNvGrpSpPr/>
        <p:nvPr/>
      </p:nvGrpSpPr>
      <p:grpSpPr>
        <a:xfrm>
          <a:off x="0" y="0"/>
          <a:ext cx="0" cy="0"/>
          <a:chOff x="0" y="0"/>
          <a:chExt cx="0" cy="0"/>
        </a:xfrm>
      </p:grpSpPr>
      <p:pic>
        <p:nvPicPr>
          <p:cNvPr id="4" name="Picture 3" descr="A chart with text on it&#10;&#10;AI-generated content may be incorrect.">
            <a:extLst>
              <a:ext uri="{FF2B5EF4-FFF2-40B4-BE49-F238E27FC236}">
                <a16:creationId xmlns:a16="http://schemas.microsoft.com/office/drawing/2014/main" id="{EE63CF23-3A59-1EBA-B8C8-054FD17BB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5354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tthewChart"/>
          <p:cNvPicPr>
            <a:picLocks noChangeAspect="1" noChangeArrowheads="1"/>
          </p:cNvPicPr>
          <p:nvPr/>
        </p:nvPicPr>
        <p:blipFill>
          <a:blip r:embed="rId2" cstate="print"/>
          <a:srcRect/>
          <a:stretch>
            <a:fillRect/>
          </a:stretch>
        </p:blipFill>
        <p:spPr bwMode="auto">
          <a:xfrm>
            <a:off x="357158" y="357166"/>
            <a:ext cx="8429684" cy="571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2" name="Rectangle 1">
            <a:extLst>
              <a:ext uri="{FF2B5EF4-FFF2-40B4-BE49-F238E27FC236}">
                <a16:creationId xmlns:a16="http://schemas.microsoft.com/office/drawing/2014/main" id="{67AAFFF8-784F-94D6-F00A-95BF23538030}"/>
              </a:ext>
            </a:extLst>
          </p:cNvPr>
          <p:cNvSpPr/>
          <p:nvPr/>
        </p:nvSpPr>
        <p:spPr>
          <a:xfrm>
            <a:off x="-2628800" y="260648"/>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d. </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350" y="3231674"/>
            <a:ext cx="4819650" cy="3609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98" y="620688"/>
            <a:ext cx="4490268" cy="2993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5665479" y="908720"/>
            <a:ext cx="2848407" cy="1754326"/>
          </a:xfrm>
          <a:prstGeom prst="rect">
            <a:avLst/>
          </a:prstGeom>
          <a:noFill/>
        </p:spPr>
        <p:txBody>
          <a:bodyPr wrap="none" lIns="91440" tIns="45720" rIns="91440" bIns="45720">
            <a:spAutoFit/>
          </a:bodyPr>
          <a:lstStyle/>
          <a:p>
            <a:pPr algn="ctr"/>
            <a:r>
              <a:rPr lang="en-US" sz="54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“Filled to </a:t>
            </a:r>
          </a:p>
          <a:p>
            <a:pPr algn="ctr"/>
            <a:r>
              <a:rPr lang="en-US" sz="54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Fullness”</a:t>
            </a:r>
          </a:p>
        </p:txBody>
      </p:sp>
      <p:sp>
        <p:nvSpPr>
          <p:cNvPr id="26" name="Rectangle 25"/>
          <p:cNvSpPr/>
          <p:nvPr/>
        </p:nvSpPr>
        <p:spPr>
          <a:xfrm>
            <a:off x="545098" y="4350761"/>
            <a:ext cx="3621825" cy="1754326"/>
          </a:xfrm>
          <a:prstGeom prst="rect">
            <a:avLst/>
          </a:prstGeom>
          <a:noFill/>
        </p:spPr>
        <p:txBody>
          <a:bodyPr wrap="none" lIns="91440" tIns="45720" rIns="91440" bIns="45720">
            <a:spAutoFit/>
          </a:bodyPr>
          <a:lstStyle/>
          <a:p>
            <a:pPr algn="ctr"/>
            <a:r>
              <a:rPr lang="en-US" sz="54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“Correctly </a:t>
            </a:r>
          </a:p>
          <a:p>
            <a:pPr algn="ctr"/>
            <a:r>
              <a:rPr lang="en-US" sz="5400" b="0" i="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Interpreted”</a:t>
            </a:r>
          </a:p>
        </p:txBody>
      </p:sp>
    </p:spTree>
    <p:extLst>
      <p:ext uri="{BB962C8B-B14F-4D97-AF65-F5344CB8AC3E}">
        <p14:creationId xmlns:p14="http://schemas.microsoft.com/office/powerpoint/2010/main" val="272542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1.jpg"/>
          <p:cNvPicPr>
            <a:picLocks noChangeAspect="1"/>
          </p:cNvPicPr>
          <p:nvPr/>
        </p:nvPicPr>
        <p:blipFill>
          <a:blip r:embed="rId2" cstate="print"/>
          <a:stretch>
            <a:fillRect/>
          </a:stretch>
        </p:blipFill>
        <p:spPr>
          <a:xfrm>
            <a:off x="500034" y="357166"/>
            <a:ext cx="8358214" cy="6268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1791739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2.jpg"/>
          <p:cNvPicPr>
            <a:picLocks noChangeAspect="1"/>
          </p:cNvPicPr>
          <p:nvPr/>
        </p:nvPicPr>
        <p:blipFill>
          <a:blip r:embed="rId2" cstate="print"/>
          <a:stretch>
            <a:fillRect/>
          </a:stretch>
        </p:blipFill>
        <p:spPr>
          <a:xfrm>
            <a:off x="357158" y="285728"/>
            <a:ext cx="8477278" cy="6357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930751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3.jpg"/>
          <p:cNvPicPr>
            <a:picLocks noChangeAspect="1"/>
          </p:cNvPicPr>
          <p:nvPr/>
        </p:nvPicPr>
        <p:blipFill>
          <a:blip r:embed="rId2" cstate="print"/>
          <a:stretch>
            <a:fillRect/>
          </a:stretch>
        </p:blipFill>
        <p:spPr>
          <a:xfrm>
            <a:off x="500034" y="285728"/>
            <a:ext cx="8286776" cy="6199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348723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arkChart"/>
          <p:cNvPicPr>
            <a:picLocks noChangeAspect="1" noChangeArrowheads="1"/>
          </p:cNvPicPr>
          <p:nvPr/>
        </p:nvPicPr>
        <p:blipFill>
          <a:blip r:embed="rId2" cstate="print"/>
          <a:srcRect/>
          <a:stretch>
            <a:fillRect/>
          </a:stretch>
        </p:blipFill>
        <p:spPr bwMode="auto">
          <a:xfrm>
            <a:off x="785786" y="500042"/>
            <a:ext cx="7995841" cy="5572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2" name="Rectangle 1">
            <a:extLst>
              <a:ext uri="{FF2B5EF4-FFF2-40B4-BE49-F238E27FC236}">
                <a16:creationId xmlns:a16="http://schemas.microsoft.com/office/drawing/2014/main" id="{0A7B5D58-2C5D-A51D-FE32-03A191F3C660}"/>
              </a:ext>
            </a:extLst>
          </p:cNvPr>
          <p:cNvSpPr/>
          <p:nvPr/>
        </p:nvSpPr>
        <p:spPr>
          <a:xfrm>
            <a:off x="-1908720" y="370295"/>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e. </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jpg"/>
          <p:cNvPicPr>
            <a:picLocks noChangeAspect="1"/>
          </p:cNvPicPr>
          <p:nvPr/>
        </p:nvPicPr>
        <p:blipFill>
          <a:blip r:embed="rId2" cstate="print"/>
          <a:stretch>
            <a:fillRect/>
          </a:stretch>
        </p:blipFill>
        <p:spPr>
          <a:xfrm>
            <a:off x="428595" y="357166"/>
            <a:ext cx="8164343" cy="571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2276303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LukeChart"/>
          <p:cNvPicPr>
            <a:picLocks noChangeAspect="1" noChangeArrowheads="1"/>
          </p:cNvPicPr>
          <p:nvPr/>
        </p:nvPicPr>
        <p:blipFill>
          <a:blip r:embed="rId2" cstate="print"/>
          <a:srcRect/>
          <a:stretch>
            <a:fillRect/>
          </a:stretch>
        </p:blipFill>
        <p:spPr bwMode="auto">
          <a:xfrm>
            <a:off x="571472" y="642918"/>
            <a:ext cx="8348599" cy="535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2" name="Rectangle 1">
            <a:extLst>
              <a:ext uri="{FF2B5EF4-FFF2-40B4-BE49-F238E27FC236}">
                <a16:creationId xmlns:a16="http://schemas.microsoft.com/office/drawing/2014/main" id="{34F404E7-602A-75B7-53DE-D8E990322697}"/>
              </a:ext>
            </a:extLst>
          </p:cNvPr>
          <p:cNvSpPr/>
          <p:nvPr/>
        </p:nvSpPr>
        <p:spPr>
          <a:xfrm>
            <a:off x="-1980728" y="441733"/>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f. </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ke-1.jpg"/>
          <p:cNvPicPr>
            <a:picLocks noChangeAspect="1"/>
          </p:cNvPicPr>
          <p:nvPr/>
        </p:nvPicPr>
        <p:blipFill>
          <a:blip r:embed="rId2" cstate="print"/>
          <a:stretch>
            <a:fillRect/>
          </a:stretch>
        </p:blipFill>
        <p:spPr>
          <a:xfrm>
            <a:off x="357158" y="214290"/>
            <a:ext cx="8382027" cy="6286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412940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ke-2.jpg"/>
          <p:cNvPicPr>
            <a:picLocks noChangeAspect="1"/>
          </p:cNvPicPr>
          <p:nvPr/>
        </p:nvPicPr>
        <p:blipFill>
          <a:blip r:embed="rId2" cstate="print"/>
          <a:stretch>
            <a:fillRect/>
          </a:stretch>
        </p:blipFill>
        <p:spPr>
          <a:xfrm>
            <a:off x="428596" y="214290"/>
            <a:ext cx="8403410" cy="6429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4104342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JohnChart"/>
          <p:cNvPicPr>
            <a:picLocks noChangeAspect="1" noChangeArrowheads="1"/>
          </p:cNvPicPr>
          <p:nvPr/>
        </p:nvPicPr>
        <p:blipFill>
          <a:blip r:embed="rId2" cstate="print"/>
          <a:srcRect/>
          <a:stretch>
            <a:fillRect/>
          </a:stretch>
        </p:blipFill>
        <p:spPr bwMode="auto">
          <a:xfrm>
            <a:off x="428596" y="500042"/>
            <a:ext cx="8348599" cy="571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2" name="Rectangle 1">
            <a:extLst>
              <a:ext uri="{FF2B5EF4-FFF2-40B4-BE49-F238E27FC236}">
                <a16:creationId xmlns:a16="http://schemas.microsoft.com/office/drawing/2014/main" id="{2D6C4E5D-57D2-0D9D-D29D-620FAC20359F}"/>
              </a:ext>
            </a:extLst>
          </p:cNvPr>
          <p:cNvSpPr/>
          <p:nvPr/>
        </p:nvSpPr>
        <p:spPr>
          <a:xfrm>
            <a:off x="-2196752" y="332656"/>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g. </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ohn.jpg"/>
          <p:cNvPicPr>
            <a:picLocks noChangeAspect="1"/>
          </p:cNvPicPr>
          <p:nvPr/>
        </p:nvPicPr>
        <p:blipFill>
          <a:blip r:embed="rId2" cstate="print"/>
          <a:stretch>
            <a:fillRect/>
          </a:stretch>
        </p:blipFill>
        <p:spPr>
          <a:xfrm>
            <a:off x="428596" y="214290"/>
            <a:ext cx="8286808" cy="6500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317365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357188" y="1085850"/>
            <a:ext cx="6172200" cy="457200"/>
          </a:xfrm>
          <a:prstGeom prst="rect">
            <a:avLst/>
          </a:prstGeom>
          <a:noFill/>
          <a:ln w="9525">
            <a:noFill/>
            <a:miter lim="800000"/>
            <a:headEnd/>
            <a:tailEnd/>
          </a:ln>
        </p:spPr>
        <p:txBody>
          <a:bodyPr>
            <a:spAutoFit/>
          </a:bodyPr>
          <a:lstStyle/>
          <a:p>
            <a:pPr>
              <a:spcBef>
                <a:spcPct val="50000"/>
              </a:spcBef>
              <a:defRPr/>
            </a:pPr>
            <a:r>
              <a:rPr lang="en-US" b="1" i="1" dirty="0">
                <a:solidFill>
                  <a:schemeClr val="bg1"/>
                </a:solidFill>
                <a:effectLst>
                  <a:outerShdw blurRad="38100" dist="38100" dir="2700000" algn="tl">
                    <a:srgbClr val="000000">
                      <a:alpha val="43137"/>
                    </a:srgbClr>
                  </a:outerShdw>
                </a:effectLst>
                <a:latin typeface="Arial" charset="0"/>
                <a:cs typeface="Times New Roman" pitchFamily="18" charset="0"/>
              </a:rPr>
              <a:t>a. Relationship with Old Testament….</a:t>
            </a:r>
            <a:r>
              <a:rPr lang="en-US" dirty="0">
                <a:solidFill>
                  <a:schemeClr val="bg1"/>
                </a:solidFill>
                <a:effectLst>
                  <a:outerShdw blurRad="38100" dist="38100" dir="2700000" algn="tl">
                    <a:srgbClr val="000000">
                      <a:alpha val="43137"/>
                    </a:srgbClr>
                  </a:outerShdw>
                </a:effectLst>
              </a:rPr>
              <a:t> </a:t>
            </a:r>
          </a:p>
        </p:txBody>
      </p:sp>
      <p:sp>
        <p:nvSpPr>
          <p:cNvPr id="14" name="Rectangle 13"/>
          <p:cNvSpPr/>
          <p:nvPr/>
        </p:nvSpPr>
        <p:spPr>
          <a:xfrm>
            <a:off x="285720" y="285728"/>
            <a:ext cx="8434745" cy="646331"/>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(1) Introduction to the New Testament</a:t>
            </a:r>
            <a:endParaRPr lang="en-SG"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995222" y="267559"/>
            <a:ext cx="6148777" cy="1754326"/>
          </a:xfrm>
          <a:prstGeom prst="rect">
            <a:avLst/>
          </a:prstGeom>
          <a:noFill/>
        </p:spPr>
        <p:txBody>
          <a:bodyPr wrap="square" lIns="91440" tIns="45720" rIns="91440" bIns="45720">
            <a:spAutoFit/>
          </a:bodyPr>
          <a:lstStyle/>
          <a:p>
            <a:pPr algn="ctr"/>
            <a:r>
              <a:rPr lang="en-US"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End as in destination not termination</a:t>
            </a:r>
          </a:p>
        </p:txBody>
      </p:sp>
    </p:spTree>
    <p:extLst>
      <p:ext uri="{BB962C8B-B14F-4D97-AF65-F5344CB8AC3E}">
        <p14:creationId xmlns:p14="http://schemas.microsoft.com/office/powerpoint/2010/main" val="4566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1A0359E-85F6-1B47-4A6E-7D611149CEAF}"/>
            </a:ext>
          </a:extLst>
        </p:cNvPr>
        <p:cNvGrpSpPr/>
        <p:nvPr/>
      </p:nvGrpSpPr>
      <p:grpSpPr>
        <a:xfrm>
          <a:off x="0" y="0"/>
          <a:ext cx="0" cy="0"/>
          <a:chOff x="0" y="0"/>
          <a:chExt cx="0" cy="0"/>
        </a:xfrm>
      </p:grpSpPr>
      <p:pic>
        <p:nvPicPr>
          <p:cNvPr id="2052" name="Picture 4" descr="C:\WINDOWS\Profiles\Tim\My Documents\NT Survey\bibleworld.gif">
            <a:extLst>
              <a:ext uri="{FF2B5EF4-FFF2-40B4-BE49-F238E27FC236}">
                <a16:creationId xmlns:a16="http://schemas.microsoft.com/office/drawing/2014/main" id="{F23FE385-D391-8291-437F-AC333745A1E4}"/>
              </a:ext>
            </a:extLst>
          </p:cNvPr>
          <p:cNvPicPr>
            <a:picLocks noChangeAspect="1" noChangeArrowheads="1"/>
          </p:cNvPicPr>
          <p:nvPr/>
        </p:nvPicPr>
        <p:blipFill>
          <a:blip r:embed="rId2" cstate="print"/>
          <a:srcRect/>
          <a:stretch>
            <a:fillRect/>
          </a:stretch>
        </p:blipFill>
        <p:spPr bwMode="auto">
          <a:xfrm>
            <a:off x="762000" y="1600200"/>
            <a:ext cx="4953000" cy="4618038"/>
          </a:xfrm>
          <a:prstGeom prst="rect">
            <a:avLst/>
          </a:prstGeom>
          <a:ln>
            <a:noFill/>
          </a:ln>
          <a:effectLst>
            <a:softEdge rad="112500"/>
          </a:effectLst>
        </p:spPr>
      </p:pic>
      <p:sp>
        <p:nvSpPr>
          <p:cNvPr id="5" name="Rectangle 4">
            <a:extLst>
              <a:ext uri="{FF2B5EF4-FFF2-40B4-BE49-F238E27FC236}">
                <a16:creationId xmlns:a16="http://schemas.microsoft.com/office/drawing/2014/main" id="{0481723E-A0B6-D087-545F-95145897553A}"/>
              </a:ext>
            </a:extLst>
          </p:cNvPr>
          <p:cNvSpPr/>
          <p:nvPr/>
        </p:nvSpPr>
        <p:spPr>
          <a:xfrm>
            <a:off x="368841" y="214290"/>
            <a:ext cx="8457764" cy="1107996"/>
          </a:xfrm>
          <a:prstGeom prst="rect">
            <a:avLst/>
          </a:prstGeom>
          <a:noFill/>
        </p:spPr>
        <p:txBody>
          <a:bodyPr wrap="non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reflection blurRad="6350" stA="55000" endA="300" endPos="45500" dir="5400000" sy="-100000" algn="bl" rotWithShape="0"/>
                </a:effectLst>
                <a:uLnTx/>
                <a:uFillTx/>
                <a:latin typeface="Times New Roman" pitchFamily="18" charset="0"/>
                <a:ea typeface="+mn-ea"/>
                <a:cs typeface="+mn-cs"/>
              </a:rPr>
              <a:t>New Testament Survey</a:t>
            </a:r>
          </a:p>
        </p:txBody>
      </p:sp>
      <p:pic>
        <p:nvPicPr>
          <p:cNvPr id="2" name="Picture 4" descr="Jesus-Healing">
            <a:extLst>
              <a:ext uri="{FF2B5EF4-FFF2-40B4-BE49-F238E27FC236}">
                <a16:creationId xmlns:a16="http://schemas.microsoft.com/office/drawing/2014/main" id="{3C57EA1B-40BA-C35D-C25E-E9C2D7D01BB4}"/>
              </a:ext>
            </a:extLst>
          </p:cNvPr>
          <p:cNvPicPr>
            <a:picLocks noChangeAspect="1" noChangeArrowheads="1"/>
          </p:cNvPicPr>
          <p:nvPr/>
        </p:nvPicPr>
        <p:blipFill>
          <a:blip r:embed="rId3" cstate="print"/>
          <a:srcRect/>
          <a:stretch>
            <a:fillRect/>
          </a:stretch>
        </p:blipFill>
        <p:spPr bwMode="auto">
          <a:xfrm>
            <a:off x="5572132" y="1857364"/>
            <a:ext cx="3068630" cy="3605170"/>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a:extLst>
              <a:ext uri="{FF2B5EF4-FFF2-40B4-BE49-F238E27FC236}">
                <a16:creationId xmlns:a16="http://schemas.microsoft.com/office/drawing/2014/main" id="{762E81D5-7B58-7F00-40C0-870AD1F4A272}"/>
              </a:ext>
            </a:extLst>
          </p:cNvPr>
          <p:cNvSpPr txBox="1"/>
          <p:nvPr/>
        </p:nvSpPr>
        <p:spPr>
          <a:xfrm>
            <a:off x="1331640" y="6196040"/>
            <a:ext cx="7715250" cy="40005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Background to the New Testament and the Gospels</a:t>
            </a:r>
            <a:endParaRPr kumimoji="0" lang="en-SG"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03906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C5D02-EC2C-BBDE-C491-B2B592344001}"/>
            </a:ext>
          </a:extLst>
        </p:cNvPr>
        <p:cNvGrpSpPr/>
        <p:nvPr/>
      </p:nvGrpSpPr>
      <p:grpSpPr>
        <a:xfrm>
          <a:off x="0" y="0"/>
          <a:ext cx="0" cy="0"/>
          <a:chOff x="0" y="0"/>
          <a:chExt cx="0" cy="0"/>
        </a:xfrm>
      </p:grpSpPr>
      <p:pic>
        <p:nvPicPr>
          <p:cNvPr id="4" name="Picture 3" descr="A table with a list of names&#10;&#10;AI-generated content may be incorrect.">
            <a:extLst>
              <a:ext uri="{FF2B5EF4-FFF2-40B4-BE49-F238E27FC236}">
                <a16:creationId xmlns:a16="http://schemas.microsoft.com/office/drawing/2014/main" id="{8E532B48-CCF8-C47A-2A1C-41F69204B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375" y="-243408"/>
            <a:ext cx="5616625" cy="7488832"/>
          </a:xfrm>
          <a:prstGeom prst="rect">
            <a:avLst/>
          </a:prstGeom>
        </p:spPr>
      </p:pic>
      <p:sp>
        <p:nvSpPr>
          <p:cNvPr id="5" name="Rectangle 4">
            <a:extLst>
              <a:ext uri="{FF2B5EF4-FFF2-40B4-BE49-F238E27FC236}">
                <a16:creationId xmlns:a16="http://schemas.microsoft.com/office/drawing/2014/main" id="{CD6341EB-DBA2-37F5-2501-3DC164AD35FC}"/>
              </a:ext>
            </a:extLst>
          </p:cNvPr>
          <p:cNvSpPr/>
          <p:nvPr/>
        </p:nvSpPr>
        <p:spPr>
          <a:xfrm>
            <a:off x="233378" y="254324"/>
            <a:ext cx="3533707" cy="1569660"/>
          </a:xfrm>
          <a:prstGeom prst="rect">
            <a:avLst/>
          </a:prstGeom>
          <a:solidFill>
            <a:schemeClr val="bg2">
              <a:lumMod val="20000"/>
              <a:lumOff val="80000"/>
            </a:schemeClr>
          </a:solidFill>
        </p:spPr>
        <p:txBody>
          <a:bodyPr wrap="square">
            <a:spAutoFit/>
            <a:scene3d>
              <a:camera prst="orthographicFront"/>
              <a:lightRig rig="threePt" dir="t"/>
            </a:scene3d>
            <a:sp3d extrusionH="57150">
              <a:bevelT w="38100" h="38100"/>
            </a:sp3d>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Arial" charset="0"/>
              </a:rPr>
              <a:t>LESSON 3: Through the Gospels</a:t>
            </a:r>
            <a:endParaRPr lang="en-S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Rectangle 5">
            <a:extLst>
              <a:ext uri="{FF2B5EF4-FFF2-40B4-BE49-F238E27FC236}">
                <a16:creationId xmlns:a16="http://schemas.microsoft.com/office/drawing/2014/main" id="{51816770-7A14-0B7D-8AF9-1A022564142C}"/>
              </a:ext>
            </a:extLst>
          </p:cNvPr>
          <p:cNvSpPr/>
          <p:nvPr/>
        </p:nvSpPr>
        <p:spPr>
          <a:xfrm>
            <a:off x="539552" y="1988840"/>
            <a:ext cx="2885635" cy="4524315"/>
          </a:xfrm>
          <a:prstGeom prst="rect">
            <a:avLst/>
          </a:prstGeom>
          <a:noFill/>
        </p:spPr>
        <p:txBody>
          <a:bodyPr wrap="squar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We’ve looke</a:t>
            </a:r>
            <a:r>
              <a:rPr lang="en-US" sz="32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 at each Gospel now let’s look at the flow of events overall. Those mentioned in all 4 are most important.</a:t>
            </a:r>
            <a:endParaRPr lang="en-US" sz="32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6800441-3A0F-78A1-C65D-7402ACC0B927}"/>
              </a:ext>
            </a:extLst>
          </p:cNvPr>
          <p:cNvSpPr/>
          <p:nvPr/>
        </p:nvSpPr>
        <p:spPr>
          <a:xfrm>
            <a:off x="3767085" y="1196752"/>
            <a:ext cx="5143537" cy="2160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Rounded Corners 2">
            <a:extLst>
              <a:ext uri="{FF2B5EF4-FFF2-40B4-BE49-F238E27FC236}">
                <a16:creationId xmlns:a16="http://schemas.microsoft.com/office/drawing/2014/main" id="{1D0661AD-B5F7-BA26-08D3-3AE40D823F19}"/>
              </a:ext>
            </a:extLst>
          </p:cNvPr>
          <p:cNvSpPr/>
          <p:nvPr/>
        </p:nvSpPr>
        <p:spPr>
          <a:xfrm flipV="1">
            <a:off x="3763918" y="3573016"/>
            <a:ext cx="5143537" cy="2160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Rounded Corners 6">
            <a:extLst>
              <a:ext uri="{FF2B5EF4-FFF2-40B4-BE49-F238E27FC236}">
                <a16:creationId xmlns:a16="http://schemas.microsoft.com/office/drawing/2014/main" id="{2D3C001B-7753-2085-A716-7E8400B3F2C6}"/>
              </a:ext>
            </a:extLst>
          </p:cNvPr>
          <p:cNvSpPr/>
          <p:nvPr/>
        </p:nvSpPr>
        <p:spPr>
          <a:xfrm>
            <a:off x="3757157" y="5553236"/>
            <a:ext cx="5143537" cy="2160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Rounded Corners 7">
            <a:extLst>
              <a:ext uri="{FF2B5EF4-FFF2-40B4-BE49-F238E27FC236}">
                <a16:creationId xmlns:a16="http://schemas.microsoft.com/office/drawing/2014/main" id="{4C81464C-4283-299A-F94E-E5E5BC45B833}"/>
              </a:ext>
            </a:extLst>
          </p:cNvPr>
          <p:cNvSpPr/>
          <p:nvPr/>
        </p:nvSpPr>
        <p:spPr>
          <a:xfrm>
            <a:off x="3781678" y="6010537"/>
            <a:ext cx="5143537" cy="70344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644294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2000232" y="0"/>
            <a:ext cx="8929718" cy="1569660"/>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i</a:t>
            </a: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 Jesus’ Birth </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and Upbringing</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4" name="Picture 3" descr="Jesus-child.gif"/>
          <p:cNvPicPr>
            <a:picLocks noChangeAspect="1"/>
          </p:cNvPicPr>
          <p:nvPr/>
        </p:nvPicPr>
        <p:blipFill>
          <a:blip r:embed="rId2" cstate="print"/>
          <a:stretch>
            <a:fillRect/>
          </a:stretch>
        </p:blipFill>
        <p:spPr>
          <a:xfrm>
            <a:off x="-1428792" y="-2357478"/>
            <a:ext cx="5357882" cy="86321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4286248" y="1643050"/>
            <a:ext cx="4643470" cy="4708981"/>
          </a:xfrm>
          <a:prstGeom prst="rect">
            <a:avLst/>
          </a:prstGeom>
        </p:spPr>
        <p:style>
          <a:lnRef idx="0">
            <a:schemeClr val="accent2"/>
          </a:lnRef>
          <a:fillRef idx="3">
            <a:schemeClr val="accent2"/>
          </a:fillRef>
          <a:effectRef idx="3">
            <a:schemeClr val="accent2"/>
          </a:effectRef>
          <a:fontRef idx="minor">
            <a:schemeClr val="lt1"/>
          </a:fontRef>
        </p:style>
        <p:txBody>
          <a:bodyPr>
            <a:spAutoFit/>
            <a:scene3d>
              <a:camera prst="orthographicFront"/>
              <a:lightRig rig="threePt" dir="t"/>
            </a:scene3d>
            <a:sp3d extrusionH="57150">
              <a:bevelT w="38100" h="38100"/>
            </a:sp3d>
          </a:bodyPr>
          <a:lstStyle/>
          <a:p>
            <a:pPr>
              <a:defRPr/>
            </a:pPr>
            <a:r>
              <a:rPr lang="en-SG" sz="2000" b="1" dirty="0">
                <a:solidFill>
                  <a:schemeClr val="bg1"/>
                </a:solidFill>
              </a:rPr>
              <a:t>[1] c 6BC - The Birth of Jesus at Bethlehem (Micah 5:2) </a:t>
            </a:r>
            <a:br>
              <a:rPr lang="en-SG" sz="2000" b="1" dirty="0">
                <a:solidFill>
                  <a:schemeClr val="bg1"/>
                </a:solidFill>
              </a:rPr>
            </a:br>
            <a:r>
              <a:rPr lang="en-SG" sz="2000" b="1" dirty="0">
                <a:solidFill>
                  <a:schemeClr val="bg1"/>
                </a:solidFill>
              </a:rPr>
              <a:t>[2] Presentation at the Temple </a:t>
            </a:r>
            <a:br>
              <a:rPr lang="en-SG" sz="2000" b="1" dirty="0">
                <a:solidFill>
                  <a:schemeClr val="bg1"/>
                </a:solidFill>
              </a:rPr>
            </a:br>
            <a:r>
              <a:rPr lang="en-SG" sz="2000" b="1" dirty="0">
                <a:solidFill>
                  <a:schemeClr val="bg1"/>
                </a:solidFill>
              </a:rPr>
              <a:t>[3] c 4BC – To Egypt to escape the "massacre of the infants" by Herod the Great – 2</a:t>
            </a:r>
            <a:r>
              <a:rPr lang="en-SG" sz="2000" b="1" baseline="30000" dirty="0">
                <a:solidFill>
                  <a:schemeClr val="bg1"/>
                </a:solidFill>
              </a:rPr>
              <a:t>nd</a:t>
            </a:r>
            <a:r>
              <a:rPr lang="en-SG" sz="2000" b="1" dirty="0">
                <a:solidFill>
                  <a:schemeClr val="bg1"/>
                </a:solidFill>
              </a:rPr>
              <a:t> Moses (Hosea 11:1)</a:t>
            </a:r>
            <a:br>
              <a:rPr lang="en-SG" sz="2000" b="1" dirty="0">
                <a:solidFill>
                  <a:schemeClr val="bg1"/>
                </a:solidFill>
              </a:rPr>
            </a:br>
            <a:r>
              <a:rPr lang="en-SG" sz="2000" b="1" dirty="0">
                <a:solidFill>
                  <a:schemeClr val="bg1"/>
                </a:solidFill>
              </a:rPr>
              <a:t>[4] c 3BC - Settle in Nazareth in Galilee</a:t>
            </a:r>
          </a:p>
          <a:p>
            <a:pPr>
              <a:defRPr/>
            </a:pPr>
            <a:r>
              <a:rPr lang="en-SG" sz="2000" b="1" dirty="0">
                <a:solidFill>
                  <a:schemeClr val="bg1"/>
                </a:solidFill>
              </a:rPr>
              <a:t>[5] c AD6 - The 12 year old Jesus in the Temple </a:t>
            </a:r>
            <a:br>
              <a:rPr lang="en-SG" sz="2000" b="1" dirty="0">
                <a:solidFill>
                  <a:schemeClr val="bg1"/>
                </a:solidFill>
              </a:rPr>
            </a:br>
            <a:r>
              <a:rPr lang="en-SG" sz="2000" b="1" dirty="0">
                <a:solidFill>
                  <a:schemeClr val="bg1"/>
                </a:solidFill>
              </a:rPr>
              <a:t>[6] c AD6-27 - Nazareth  - stays for the next 20 or so years, and follows in his father's footsteps as a carpenter </a:t>
            </a:r>
            <a:br>
              <a:rPr lang="en-SG" sz="2000" b="1" dirty="0">
                <a:solidFill>
                  <a:schemeClr val="bg1"/>
                </a:solidFill>
              </a:rPr>
            </a:br>
            <a:r>
              <a:rPr lang="en-SG" sz="2000" b="1" dirty="0">
                <a:solidFill>
                  <a:schemeClr val="bg1"/>
                </a:solidFill>
              </a:rPr>
              <a:t>[7] c AD27 - Jesus travels from Nazareth to the River Jordan to be baptised by John the Baptist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92" y="2170642"/>
            <a:ext cx="1373142" cy="11769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10" y="3316500"/>
            <a:ext cx="1362075" cy="1362075"/>
          </a:xfrm>
          <a:prstGeom prst="rect">
            <a:avLst/>
          </a:prstGeom>
        </p:spPr>
      </p:pic>
      <p:sp>
        <p:nvSpPr>
          <p:cNvPr id="6" name="Rectangle 5">
            <a:extLst>
              <a:ext uri="{FF2B5EF4-FFF2-40B4-BE49-F238E27FC236}">
                <a16:creationId xmlns:a16="http://schemas.microsoft.com/office/drawing/2014/main" id="{56B3D279-F518-FD93-5C09-02B77923AB78}"/>
              </a:ext>
            </a:extLst>
          </p:cNvPr>
          <p:cNvSpPr/>
          <p:nvPr/>
        </p:nvSpPr>
        <p:spPr>
          <a:xfrm>
            <a:off x="233378" y="254324"/>
            <a:ext cx="3533707" cy="1569660"/>
          </a:xfrm>
          <a:prstGeom prst="rect">
            <a:avLst/>
          </a:prstGeom>
          <a:solidFill>
            <a:schemeClr val="bg2">
              <a:lumMod val="20000"/>
              <a:lumOff val="80000"/>
            </a:schemeClr>
          </a:solidFill>
        </p:spPr>
        <p:txBody>
          <a:bodyPr wrap="square">
            <a:spAutoFit/>
            <a:scene3d>
              <a:camera prst="orthographicFront"/>
              <a:lightRig rig="threePt" dir="t"/>
            </a:scene3d>
            <a:sp3d extrusionH="57150">
              <a:bevelT w="38100" h="38100"/>
            </a:sp3d>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cs typeface="Arial" charset="0"/>
              </a:rPr>
              <a:t>LESSON 3: Through the Gospels</a:t>
            </a:r>
            <a:endParaRPr lang="en-SG"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group of people in different outfits&#10;&#10;AI-generated content may be incorrect.">
            <a:extLst>
              <a:ext uri="{FF2B5EF4-FFF2-40B4-BE49-F238E27FC236}">
                <a16:creationId xmlns:a16="http://schemas.microsoft.com/office/drawing/2014/main" id="{31F8765F-3456-66EF-44FC-02C906213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94"/>
            <a:ext cx="9159192" cy="686939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0D9C98A-B9E4-D895-77CE-37B43035CE8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520FCA4-5C7A-6A97-E630-E7BA332EF1C1}"/>
              </a:ext>
            </a:extLst>
          </p:cNvPr>
          <p:cNvSpPr/>
          <p:nvPr/>
        </p:nvSpPr>
        <p:spPr>
          <a:xfrm>
            <a:off x="214282" y="428604"/>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Significance of Genealogies</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Rectangle 5">
            <a:extLst>
              <a:ext uri="{FF2B5EF4-FFF2-40B4-BE49-F238E27FC236}">
                <a16:creationId xmlns:a16="http://schemas.microsoft.com/office/drawing/2014/main" id="{2A84B7D8-6714-78E9-0632-39556BE5C104}"/>
              </a:ext>
            </a:extLst>
          </p:cNvPr>
          <p:cNvSpPr/>
          <p:nvPr/>
        </p:nvSpPr>
        <p:spPr>
          <a:xfrm>
            <a:off x="500002" y="1285860"/>
            <a:ext cx="8358278" cy="5201424"/>
          </a:xfrm>
          <a:prstGeom prst="rect">
            <a:avLst/>
          </a:prstGeom>
        </p:spPr>
        <p:style>
          <a:lnRef idx="0">
            <a:schemeClr val="accent2"/>
          </a:lnRef>
          <a:fillRef idx="3">
            <a:schemeClr val="accent2"/>
          </a:fillRef>
          <a:effectRef idx="3">
            <a:schemeClr val="accent2"/>
          </a:effectRef>
          <a:fontRef idx="minor">
            <a:schemeClr val="lt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SG" b="1" dirty="0">
                <a:latin typeface="Arial" pitchFamily="34" charset="0"/>
                <a:cs typeface="Arial" pitchFamily="34" charset="0"/>
              </a:rPr>
              <a:t>Question: </a:t>
            </a:r>
          </a:p>
          <a:p>
            <a:pPr>
              <a:defRPr/>
            </a:pPr>
            <a:r>
              <a:rPr lang="en-SG" dirty="0">
                <a:latin typeface="Arial" pitchFamily="34" charset="0"/>
                <a:cs typeface="Arial" pitchFamily="34" charset="0"/>
              </a:rPr>
              <a:t>Why are there two different genealogies for Jesus? One in Matthew 1 and also in Luke, chapter 3? And why does Matthew 1 record Joseph's genealogy?</a:t>
            </a:r>
            <a:br>
              <a:rPr lang="en-SG" b="1" dirty="0">
                <a:latin typeface="Arial" pitchFamily="34" charset="0"/>
                <a:cs typeface="Arial" pitchFamily="34" charset="0"/>
              </a:rPr>
            </a:br>
            <a:br>
              <a:rPr lang="en-SG" b="1" dirty="0">
                <a:latin typeface="Arial" pitchFamily="34" charset="0"/>
                <a:cs typeface="Arial" pitchFamily="34" charset="0"/>
              </a:rPr>
            </a:br>
            <a:r>
              <a:rPr lang="en-SG" b="1" dirty="0">
                <a:latin typeface="Arial" pitchFamily="34" charset="0"/>
                <a:cs typeface="Arial" pitchFamily="34" charset="0"/>
              </a:rPr>
              <a:t>Answer: </a:t>
            </a:r>
          </a:p>
          <a:p>
            <a:pPr>
              <a:defRPr/>
            </a:pPr>
            <a:r>
              <a:rPr lang="en-SG" dirty="0">
                <a:latin typeface="Arial" pitchFamily="34" charset="0"/>
                <a:cs typeface="Arial" pitchFamily="34" charset="0"/>
              </a:rPr>
              <a:t>The Gospel of Matthew records Joseph’s genealogy and the Gospel of Luke records Jesus’ genealogy through Mary. </a:t>
            </a:r>
            <a:br>
              <a:rPr lang="en-SG" dirty="0">
                <a:latin typeface="Arial" pitchFamily="34" charset="0"/>
                <a:cs typeface="Arial" pitchFamily="34" charset="0"/>
              </a:rPr>
            </a:br>
            <a:br>
              <a:rPr lang="en-SG" dirty="0">
                <a:latin typeface="Arial" pitchFamily="34" charset="0"/>
                <a:cs typeface="Arial" pitchFamily="34" charset="0"/>
              </a:rPr>
            </a:br>
            <a:r>
              <a:rPr lang="en-SG" dirty="0">
                <a:latin typeface="Arial" pitchFamily="34" charset="0"/>
                <a:cs typeface="Arial" pitchFamily="34" charset="0"/>
              </a:rPr>
              <a:t>Matthew points out Jesus' place in the royal succession (Son of David – the Messiah).</a:t>
            </a:r>
            <a:br>
              <a:rPr lang="en-SG" dirty="0">
                <a:latin typeface="Arial" pitchFamily="34" charset="0"/>
                <a:cs typeface="Arial" pitchFamily="34" charset="0"/>
              </a:rPr>
            </a:br>
            <a:r>
              <a:rPr lang="en-SG" dirty="0">
                <a:latin typeface="Arial" pitchFamily="34" charset="0"/>
                <a:cs typeface="Arial" pitchFamily="34" charset="0"/>
              </a:rPr>
              <a:t>Luke gives us His actual physical ancestry through Mary's bloodline (Son of Man)</a:t>
            </a:r>
            <a:br>
              <a:rPr lang="en-SG" sz="2000" dirty="0"/>
            </a:br>
            <a:endParaRPr lang="en-SG" sz="2000" b="1" dirty="0">
              <a:ln w="50800"/>
              <a:solidFill>
                <a:schemeClr val="bg1">
                  <a:shade val="50000"/>
                </a:schemeClr>
              </a:solidFill>
            </a:endParaRPr>
          </a:p>
        </p:txBody>
      </p:sp>
    </p:spTree>
    <p:extLst>
      <p:ext uri="{BB962C8B-B14F-4D97-AF65-F5344CB8AC3E}">
        <p14:creationId xmlns:p14="http://schemas.microsoft.com/office/powerpoint/2010/main" val="10782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800" decel="100000"/>
                                        <p:tgtEl>
                                          <p:spTgt spid="6">
                                            <p:bg/>
                                          </p:spTgt>
                                        </p:tgtEl>
                                      </p:cBhvr>
                                    </p:animEffect>
                                    <p:anim calcmode="lin" valueType="num">
                                      <p:cBhvr>
                                        <p:cTn id="8" dur="800" decel="100000" fill="hold"/>
                                        <p:tgtEl>
                                          <p:spTgt spid="6">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bg/>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800" decel="100000"/>
                                        <p:tgtEl>
                                          <p:spTgt spid="6">
                                            <p:txEl>
                                              <p:pRg st="0" end="0"/>
                                            </p:txEl>
                                          </p:spTgt>
                                        </p:tgtEl>
                                      </p:cBhvr>
                                    </p:animEffect>
                                    <p:anim calcmode="lin" valueType="num">
                                      <p:cBhvr>
                                        <p:cTn id="16"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800" decel="100000"/>
                                        <p:tgtEl>
                                          <p:spTgt spid="6">
                                            <p:txEl>
                                              <p:pRg st="1" end="1"/>
                                            </p:txEl>
                                          </p:spTgt>
                                        </p:tgtEl>
                                      </p:cBhvr>
                                    </p:animEffect>
                                    <p:anim calcmode="lin" valueType="num">
                                      <p:cBhvr>
                                        <p:cTn id="24" dur="800" decel="100000" fill="hold"/>
                                        <p:tgtEl>
                                          <p:spTgt spid="6">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6">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6">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xEl>
                                              <p:pRg st="1" end="1"/>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800" decel="100000"/>
                                        <p:tgtEl>
                                          <p:spTgt spid="6">
                                            <p:txEl>
                                              <p:pRg st="2" end="2"/>
                                            </p:txEl>
                                          </p:spTgt>
                                        </p:tgtEl>
                                      </p:cBhvr>
                                    </p:animEffect>
                                    <p:anim calcmode="lin" valueType="num">
                                      <p:cBhvr>
                                        <p:cTn id="32" dur="800" decel="100000" fill="hold"/>
                                        <p:tgtEl>
                                          <p:spTgt spid="6">
                                            <p:txEl>
                                              <p:pRg st="2" end="2"/>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6">
                                            <p:txEl>
                                              <p:pRg st="2" end="2"/>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6">
                                            <p:txEl>
                                              <p:pRg st="2" end="2"/>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xEl>
                                              <p:pRg st="2" end="2"/>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65D3F12-E3A5-1A63-D61E-59F3B84F32F2}"/>
            </a:ext>
          </a:extLst>
        </p:cNvPr>
        <p:cNvGrpSpPr/>
        <p:nvPr/>
      </p:nvGrpSpPr>
      <p:grpSpPr>
        <a:xfrm>
          <a:off x="0" y="0"/>
          <a:ext cx="0" cy="0"/>
          <a:chOff x="0" y="0"/>
          <a:chExt cx="0" cy="0"/>
        </a:xfrm>
      </p:grpSpPr>
      <p:pic>
        <p:nvPicPr>
          <p:cNvPr id="3" name="Picture 2" descr="A cross with black text&#10;&#10;AI-generated content may be incorrect.">
            <a:extLst>
              <a:ext uri="{FF2B5EF4-FFF2-40B4-BE49-F238E27FC236}">
                <a16:creationId xmlns:a16="http://schemas.microsoft.com/office/drawing/2014/main" id="{B8B6FCA5-3A0A-ADD3-7996-FE121DC4D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Arrow: Up 3">
            <a:extLst>
              <a:ext uri="{FF2B5EF4-FFF2-40B4-BE49-F238E27FC236}">
                <a16:creationId xmlns:a16="http://schemas.microsoft.com/office/drawing/2014/main" id="{012237CB-8BE9-2FC5-86B3-10B351A12278}"/>
              </a:ext>
            </a:extLst>
          </p:cNvPr>
          <p:cNvSpPr/>
          <p:nvPr/>
        </p:nvSpPr>
        <p:spPr>
          <a:xfrm>
            <a:off x="4788024" y="404664"/>
            <a:ext cx="576064" cy="21602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a16="http://schemas.microsoft.com/office/drawing/2014/main" id="{B291329B-F814-723A-F25D-E009B10C8D28}"/>
              </a:ext>
            </a:extLst>
          </p:cNvPr>
          <p:cNvSpPr/>
          <p:nvPr/>
        </p:nvSpPr>
        <p:spPr>
          <a:xfrm>
            <a:off x="4572000" y="-59278"/>
            <a:ext cx="10615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Adam</a:t>
            </a:r>
          </a:p>
        </p:txBody>
      </p:sp>
      <p:sp>
        <p:nvSpPr>
          <p:cNvPr id="2" name="Rectangle 1">
            <a:extLst>
              <a:ext uri="{FF2B5EF4-FFF2-40B4-BE49-F238E27FC236}">
                <a16:creationId xmlns:a16="http://schemas.microsoft.com/office/drawing/2014/main" id="{1F915B9A-0E12-232C-8DFF-AD48D5576EA9}"/>
              </a:ext>
            </a:extLst>
          </p:cNvPr>
          <p:cNvSpPr/>
          <p:nvPr/>
        </p:nvSpPr>
        <p:spPr>
          <a:xfrm>
            <a:off x="323528" y="2924944"/>
            <a:ext cx="1944216" cy="345638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Looking at His line through Joseph which is the royal Davidic line of Judah.</a:t>
            </a:r>
            <a:endParaRPr lang="en-SG" sz="2800" dirty="0"/>
          </a:p>
        </p:txBody>
      </p:sp>
      <p:sp>
        <p:nvSpPr>
          <p:cNvPr id="6" name="Rectangle 5">
            <a:extLst>
              <a:ext uri="{FF2B5EF4-FFF2-40B4-BE49-F238E27FC236}">
                <a16:creationId xmlns:a16="http://schemas.microsoft.com/office/drawing/2014/main" id="{24C57C61-90C8-08D7-69F6-B642F0B344E2}"/>
              </a:ext>
            </a:extLst>
          </p:cNvPr>
          <p:cNvSpPr/>
          <p:nvPr/>
        </p:nvSpPr>
        <p:spPr>
          <a:xfrm>
            <a:off x="6876256" y="3095804"/>
            <a:ext cx="1944216" cy="345638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Looking at His line through Mary which is the human line of Jews.</a:t>
            </a:r>
            <a:endParaRPr lang="en-SG" sz="2800" dirty="0"/>
          </a:p>
        </p:txBody>
      </p:sp>
      <p:sp>
        <p:nvSpPr>
          <p:cNvPr id="7" name="Rectangle 6">
            <a:extLst>
              <a:ext uri="{FF2B5EF4-FFF2-40B4-BE49-F238E27FC236}">
                <a16:creationId xmlns:a16="http://schemas.microsoft.com/office/drawing/2014/main" id="{3DB24906-66B1-83E6-240B-8AD9AE7AD48D}"/>
              </a:ext>
            </a:extLst>
          </p:cNvPr>
          <p:cNvSpPr/>
          <p:nvPr/>
        </p:nvSpPr>
        <p:spPr>
          <a:xfrm>
            <a:off x="45061" y="792711"/>
            <a:ext cx="3384376" cy="151216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Back to Abraham showing He is the messiah of God’s people</a:t>
            </a:r>
            <a:r>
              <a:rPr lang="en-US" sz="2000" dirty="0"/>
              <a:t>.</a:t>
            </a:r>
            <a:endParaRPr lang="en-SG" sz="2800" dirty="0"/>
          </a:p>
        </p:txBody>
      </p:sp>
      <p:sp>
        <p:nvSpPr>
          <p:cNvPr id="8" name="Rectangle 7">
            <a:extLst>
              <a:ext uri="{FF2B5EF4-FFF2-40B4-BE49-F238E27FC236}">
                <a16:creationId xmlns:a16="http://schemas.microsoft.com/office/drawing/2014/main" id="{72D662B3-39FC-E089-47C7-7722A9887AE9}"/>
              </a:ext>
            </a:extLst>
          </p:cNvPr>
          <p:cNvSpPr/>
          <p:nvPr/>
        </p:nvSpPr>
        <p:spPr>
          <a:xfrm>
            <a:off x="5729516" y="792711"/>
            <a:ext cx="3260904" cy="151216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Back to Adam showing He is the </a:t>
            </a:r>
            <a:r>
              <a:rPr lang="en-US" dirty="0" err="1"/>
              <a:t>saviour</a:t>
            </a:r>
            <a:r>
              <a:rPr lang="en-US" dirty="0"/>
              <a:t> of all people who believe</a:t>
            </a:r>
            <a:r>
              <a:rPr lang="en-US" sz="2000" dirty="0"/>
              <a:t>.</a:t>
            </a:r>
            <a:endParaRPr lang="en-SG" sz="2800" dirty="0"/>
          </a:p>
        </p:txBody>
      </p:sp>
    </p:spTree>
    <p:extLst>
      <p:ext uri="{BB962C8B-B14F-4D97-AF65-F5344CB8AC3E}">
        <p14:creationId xmlns:p14="http://schemas.microsoft.com/office/powerpoint/2010/main" val="3474097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214282" y="428604"/>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ii. John the Baptist’s Ministry</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Rectangle 5"/>
          <p:cNvSpPr/>
          <p:nvPr/>
        </p:nvSpPr>
        <p:spPr>
          <a:xfrm>
            <a:off x="285720" y="1500174"/>
            <a:ext cx="8643998" cy="4708981"/>
          </a:xfrm>
          <a:prstGeom prst="rect">
            <a:avLst/>
          </a:prstGeom>
        </p:spPr>
        <p:style>
          <a:lnRef idx="0">
            <a:schemeClr val="accent2"/>
          </a:lnRef>
          <a:fillRef idx="3">
            <a:schemeClr val="accent2"/>
          </a:fillRef>
          <a:effectRef idx="3">
            <a:schemeClr val="accent2"/>
          </a:effectRef>
          <a:fontRef idx="minor">
            <a:schemeClr val="lt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SG" sz="2000" b="1" dirty="0">
                <a:ln w="50800"/>
                <a:solidFill>
                  <a:schemeClr val="bg1">
                    <a:shade val="50000"/>
                  </a:schemeClr>
                </a:solidFill>
              </a:rPr>
              <a:t>His Mission: (1) To bring wayward </a:t>
            </a:r>
            <a:r>
              <a:rPr lang="en-SG" sz="2000" b="1" dirty="0">
                <a:ln w="50800"/>
                <a:solidFill>
                  <a:srgbClr val="FF0000"/>
                </a:solidFill>
                <a:effectLst>
                  <a:outerShdw blurRad="38100" dist="38100" dir="2700000" algn="tl">
                    <a:srgbClr val="000000">
                      <a:alpha val="43137"/>
                    </a:srgbClr>
                  </a:outerShdw>
                </a:effectLst>
              </a:rPr>
              <a:t>Israelites</a:t>
            </a:r>
            <a:r>
              <a:rPr lang="en-SG" sz="2000" b="1" u="sng" dirty="0">
                <a:ln w="50800"/>
                <a:solidFill>
                  <a:schemeClr val="bg1">
                    <a:shade val="50000"/>
                  </a:schemeClr>
                </a:solidFill>
              </a:rPr>
              <a:t> </a:t>
            </a:r>
            <a:r>
              <a:rPr lang="en-SG" sz="2000" b="1" dirty="0">
                <a:ln w="50800"/>
                <a:solidFill>
                  <a:schemeClr val="bg1">
                    <a:shade val="50000"/>
                  </a:schemeClr>
                </a:solidFill>
              </a:rPr>
              <a:t>back to God (Mal 4:5-6)</a:t>
            </a:r>
          </a:p>
          <a:p>
            <a:pPr>
              <a:defRPr/>
            </a:pPr>
            <a:r>
              <a:rPr lang="en-SG" sz="2000" b="1" dirty="0">
                <a:ln w="50800"/>
                <a:solidFill>
                  <a:schemeClr val="bg1">
                    <a:shade val="50000"/>
                  </a:schemeClr>
                </a:solidFill>
              </a:rPr>
              <a:t>	        (2) To </a:t>
            </a:r>
            <a:r>
              <a:rPr lang="en-SG" sz="2000" b="1" dirty="0">
                <a:ln w="50800"/>
                <a:solidFill>
                  <a:srgbClr val="FF0000"/>
                </a:solidFill>
                <a:effectLst>
                  <a:outerShdw blurRad="38100" dist="38100" dir="2700000" algn="tl">
                    <a:srgbClr val="000000">
                      <a:alpha val="43137"/>
                    </a:srgbClr>
                  </a:outerShdw>
                </a:effectLst>
              </a:rPr>
              <a:t>prepare</a:t>
            </a:r>
            <a:r>
              <a:rPr lang="en-SG" sz="2000" b="1" dirty="0">
                <a:ln w="50800"/>
                <a:solidFill>
                  <a:schemeClr val="bg1">
                    <a:shade val="50000"/>
                  </a:schemeClr>
                </a:solidFill>
              </a:rPr>
              <a:t> the Jewish nation for the Lord’s coming (</a:t>
            </a:r>
            <a:r>
              <a:rPr lang="en-SG" sz="2000" b="1" dirty="0" err="1">
                <a:ln w="50800"/>
                <a:solidFill>
                  <a:schemeClr val="bg1">
                    <a:shade val="50000"/>
                  </a:schemeClr>
                </a:solidFill>
              </a:rPr>
              <a:t>Isa</a:t>
            </a:r>
            <a:r>
              <a:rPr lang="en-SG" sz="2000" b="1" dirty="0">
                <a:ln w="50800"/>
                <a:solidFill>
                  <a:schemeClr val="bg1">
                    <a:shade val="50000"/>
                  </a:schemeClr>
                </a:solidFill>
              </a:rPr>
              <a:t> 40:3)</a:t>
            </a:r>
          </a:p>
          <a:p>
            <a:pPr>
              <a:defRPr/>
            </a:pPr>
            <a:endParaRPr lang="en-SG" sz="2000" b="1" dirty="0">
              <a:ln w="50800"/>
              <a:solidFill>
                <a:schemeClr val="bg1">
                  <a:shade val="50000"/>
                </a:schemeClr>
              </a:solidFill>
            </a:endParaRPr>
          </a:p>
          <a:p>
            <a:pPr>
              <a:defRPr/>
            </a:pPr>
            <a:r>
              <a:rPr lang="en-SG" sz="2000" b="1" dirty="0">
                <a:ln w="50800"/>
                <a:solidFill>
                  <a:schemeClr val="bg1">
                    <a:shade val="50000"/>
                  </a:schemeClr>
                </a:solidFill>
              </a:rPr>
              <a:t>His Message: Repent! The </a:t>
            </a:r>
            <a:r>
              <a:rPr lang="en-SG" sz="2000" b="1" dirty="0">
                <a:ln w="50800"/>
                <a:solidFill>
                  <a:srgbClr val="FF0000"/>
                </a:solidFill>
                <a:effectLst>
                  <a:outerShdw blurRad="38100" dist="38100" dir="2700000" algn="tl">
                    <a:srgbClr val="000000">
                      <a:alpha val="43137"/>
                    </a:srgbClr>
                  </a:outerShdw>
                </a:effectLst>
              </a:rPr>
              <a:t>kingdom</a:t>
            </a:r>
            <a:r>
              <a:rPr lang="en-SG" sz="2000" b="1" dirty="0">
                <a:ln w="50800"/>
                <a:solidFill>
                  <a:schemeClr val="bg1">
                    <a:shade val="50000"/>
                  </a:schemeClr>
                </a:solidFill>
              </a:rPr>
              <a:t> of God is near and you’ve got to be ready. Being Abraham’s descendant isn’t enough, you have to get your heart right with God. The Son of God and Lamb of God (cf. Isaiah 53) is coming; he is greater than I and will baptize with the Holy Spirit (those who believe) and with fire (those who don’t believe).</a:t>
            </a:r>
          </a:p>
          <a:p>
            <a:pPr>
              <a:defRPr/>
            </a:pPr>
            <a:endParaRPr lang="en-SG" sz="2000" b="1" dirty="0">
              <a:ln w="50800"/>
              <a:solidFill>
                <a:schemeClr val="bg1">
                  <a:shade val="50000"/>
                </a:schemeClr>
              </a:solidFill>
            </a:endParaRPr>
          </a:p>
          <a:p>
            <a:pPr>
              <a:defRPr/>
            </a:pPr>
            <a:r>
              <a:rPr lang="en-SG" sz="2000" b="1" dirty="0">
                <a:ln w="50800"/>
                <a:solidFill>
                  <a:schemeClr val="bg1">
                    <a:shade val="50000"/>
                  </a:schemeClr>
                </a:solidFill>
              </a:rPr>
              <a:t>His Method: Baptized </a:t>
            </a:r>
            <a:r>
              <a:rPr lang="en-SG" sz="2000" b="1" dirty="0">
                <a:ln w="50800"/>
                <a:solidFill>
                  <a:srgbClr val="FF0000"/>
                </a:solidFill>
                <a:effectLst>
                  <a:outerShdw blurRad="38100" dist="38100" dir="2700000" algn="tl">
                    <a:srgbClr val="000000">
                      <a:alpha val="43137"/>
                    </a:srgbClr>
                  </a:outerShdw>
                </a:effectLst>
              </a:rPr>
              <a:t>Jews</a:t>
            </a:r>
            <a:r>
              <a:rPr lang="en-SG" sz="2000" b="1" dirty="0">
                <a:ln w="50800"/>
                <a:solidFill>
                  <a:schemeClr val="bg1">
                    <a:shade val="50000"/>
                  </a:schemeClr>
                </a:solidFill>
              </a:rPr>
              <a:t>, which had never been done. Gentile converts to Judaism, </a:t>
            </a:r>
            <a:r>
              <a:rPr lang="en-SG" sz="2000" b="1" i="1" dirty="0">
                <a:ln w="50800"/>
                <a:solidFill>
                  <a:schemeClr val="bg1">
                    <a:shade val="50000"/>
                  </a:schemeClr>
                </a:solidFill>
              </a:rPr>
              <a:t>proselytes, </a:t>
            </a:r>
            <a:r>
              <a:rPr lang="en-SG" sz="2000" b="1" dirty="0">
                <a:ln w="50800"/>
                <a:solidFill>
                  <a:schemeClr val="bg1">
                    <a:shade val="50000"/>
                  </a:schemeClr>
                </a:solidFill>
              </a:rPr>
              <a:t>were publicly baptized as the final step in their conversion. Jews presumed a close relationship with God because of God’s covenant with their fathers. It was a great act of humility for a Jew to be baptized (the Pharisees and Sadducees wouldn’t submit to it) and it prepared people to follow Jesus (Luke 7:29-30).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800" decel="100000"/>
                                        <p:tgtEl>
                                          <p:spTgt spid="6">
                                            <p:bg/>
                                          </p:spTgt>
                                        </p:tgtEl>
                                      </p:cBhvr>
                                    </p:animEffect>
                                    <p:anim calcmode="lin" valueType="num">
                                      <p:cBhvr>
                                        <p:cTn id="8" dur="800" decel="100000" fill="hold"/>
                                        <p:tgtEl>
                                          <p:spTgt spid="6">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bg/>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800" decel="100000"/>
                                        <p:tgtEl>
                                          <p:spTgt spid="6">
                                            <p:txEl>
                                              <p:pRg st="0" end="0"/>
                                            </p:txEl>
                                          </p:spTgt>
                                        </p:tgtEl>
                                      </p:cBhvr>
                                    </p:animEffect>
                                    <p:anim calcmode="lin" valueType="num">
                                      <p:cBhvr>
                                        <p:cTn id="16"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800" decel="100000"/>
                                        <p:tgtEl>
                                          <p:spTgt spid="6">
                                            <p:txEl>
                                              <p:pRg st="1" end="1"/>
                                            </p:txEl>
                                          </p:spTgt>
                                        </p:tgtEl>
                                      </p:cBhvr>
                                    </p:animEffect>
                                    <p:anim calcmode="lin" valueType="num">
                                      <p:cBhvr>
                                        <p:cTn id="24" dur="800" decel="100000" fill="hold"/>
                                        <p:tgtEl>
                                          <p:spTgt spid="6">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6">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6">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xEl>
                                              <p:pRg st="1" end="1"/>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800" decel="100000"/>
                                        <p:tgtEl>
                                          <p:spTgt spid="6">
                                            <p:txEl>
                                              <p:pRg st="3" end="3"/>
                                            </p:txEl>
                                          </p:spTgt>
                                        </p:tgtEl>
                                      </p:cBhvr>
                                    </p:animEffect>
                                    <p:anim calcmode="lin" valueType="num">
                                      <p:cBhvr>
                                        <p:cTn id="32" dur="800" decel="100000" fill="hold"/>
                                        <p:tgtEl>
                                          <p:spTgt spid="6">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6">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6">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800" decel="100000"/>
                                        <p:tgtEl>
                                          <p:spTgt spid="6">
                                            <p:txEl>
                                              <p:pRg st="5" end="5"/>
                                            </p:txEl>
                                          </p:spTgt>
                                        </p:tgtEl>
                                      </p:cBhvr>
                                    </p:animEffect>
                                    <p:anim calcmode="lin" valueType="num">
                                      <p:cBhvr>
                                        <p:cTn id="40" dur="800" decel="100000" fill="hold"/>
                                        <p:tgtEl>
                                          <p:spTgt spid="6">
                                            <p:txEl>
                                              <p:pRg st="5" end="5"/>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6">
                                            <p:txEl>
                                              <p:pRg st="5" end="5"/>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6">
                                            <p:txEl>
                                              <p:pRg st="5" end="5"/>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xEl>
                                              <p:pRg st="5" end="5"/>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1FDC5A9-38A9-138B-C32F-2946BA112F40}"/>
            </a:ext>
          </a:extLst>
        </p:cNvPr>
        <p:cNvGrpSpPr/>
        <p:nvPr/>
      </p:nvGrpSpPr>
      <p:grpSpPr>
        <a:xfrm>
          <a:off x="0" y="0"/>
          <a:ext cx="0" cy="0"/>
          <a:chOff x="0" y="0"/>
          <a:chExt cx="0" cy="0"/>
        </a:xfrm>
      </p:grpSpPr>
      <p:pic>
        <p:nvPicPr>
          <p:cNvPr id="3" name="Picture 2" descr="A cartoon of a person pointing&#10;&#10;AI-generated content may be incorrect.">
            <a:extLst>
              <a:ext uri="{FF2B5EF4-FFF2-40B4-BE49-F238E27FC236}">
                <a16:creationId xmlns:a16="http://schemas.microsoft.com/office/drawing/2014/main" id="{E6BE7C2A-0A6A-42B5-6283-E2F277FBC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795"/>
            <a:ext cx="9144000" cy="6858000"/>
          </a:xfrm>
          <a:prstGeom prst="rect">
            <a:avLst/>
          </a:prstGeom>
        </p:spPr>
      </p:pic>
    </p:spTree>
    <p:extLst>
      <p:ext uri="{BB962C8B-B14F-4D97-AF65-F5344CB8AC3E}">
        <p14:creationId xmlns:p14="http://schemas.microsoft.com/office/powerpoint/2010/main" val="3775549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4B52250-C670-AAE7-F2F8-16249DB479C2}"/>
            </a:ext>
          </a:extLst>
        </p:cNvPr>
        <p:cNvGrpSpPr/>
        <p:nvPr/>
      </p:nvGrpSpPr>
      <p:grpSpPr>
        <a:xfrm>
          <a:off x="0" y="0"/>
          <a:ext cx="0" cy="0"/>
          <a:chOff x="0" y="0"/>
          <a:chExt cx="0" cy="0"/>
        </a:xfrm>
      </p:grpSpPr>
      <p:pic>
        <p:nvPicPr>
          <p:cNvPr id="4" name="Picture 3" descr="A collage of a person with a stick&#10;&#10;AI-generated content may be incorrect.">
            <a:extLst>
              <a:ext uri="{FF2B5EF4-FFF2-40B4-BE49-F238E27FC236}">
                <a16:creationId xmlns:a16="http://schemas.microsoft.com/office/drawing/2014/main" id="{F3EEBFE7-639D-7EA7-4764-F6AC67E80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 y="0"/>
            <a:ext cx="9144000" cy="7317432"/>
          </a:xfrm>
          <a:prstGeom prst="rect">
            <a:avLst/>
          </a:prstGeom>
          <a:effectLst>
            <a:softEdge rad="266700"/>
          </a:effectLst>
        </p:spPr>
      </p:pic>
      <p:sp>
        <p:nvSpPr>
          <p:cNvPr id="6" name="TextBox 5">
            <a:extLst>
              <a:ext uri="{FF2B5EF4-FFF2-40B4-BE49-F238E27FC236}">
                <a16:creationId xmlns:a16="http://schemas.microsoft.com/office/drawing/2014/main" id="{4D237E02-80E8-8AFC-F311-87A9B0EC4640}"/>
              </a:ext>
            </a:extLst>
          </p:cNvPr>
          <p:cNvSpPr txBox="1"/>
          <p:nvPr/>
        </p:nvSpPr>
        <p:spPr>
          <a:xfrm>
            <a:off x="3131840" y="2636912"/>
            <a:ext cx="5832648" cy="3785652"/>
          </a:xfrm>
          <a:prstGeom prst="rect">
            <a:avLst/>
          </a:prstGeom>
          <a:solidFill>
            <a:srgbClr val="FFC000">
              <a:alpha val="77000"/>
            </a:srgbClr>
          </a:solidFill>
          <a:ln>
            <a:noFill/>
          </a:ln>
        </p:spPr>
        <p:txBody>
          <a:bodyPr wrap="square">
            <a:spAutoFit/>
          </a:bodyPr>
          <a:lstStyle/>
          <a:p>
            <a:pPr algn="l" fontAlgn="base">
              <a:buFont typeface="Arial" panose="020B0604020202020204" pitchFamily="34" charset="0"/>
              <a:buChar char="•"/>
            </a:pPr>
            <a:r>
              <a:rPr lang="en-US" sz="2000" b="1" i="0" dirty="0">
                <a:solidFill>
                  <a:srgbClr val="444444"/>
                </a:solidFill>
                <a:effectLst/>
                <a:latin typeface="inherit"/>
              </a:rPr>
              <a:t>They both wore a garment made of animal hair with a leather belt (2 Kin 1:8; Mt 3:4)</a:t>
            </a:r>
          </a:p>
          <a:p>
            <a:pPr algn="l" fontAlgn="base">
              <a:buFont typeface="Arial" panose="020B0604020202020204" pitchFamily="34" charset="0"/>
              <a:buChar char="•"/>
            </a:pPr>
            <a:r>
              <a:rPr lang="en-US" sz="2000" b="1" i="0" dirty="0">
                <a:solidFill>
                  <a:srgbClr val="444444"/>
                </a:solidFill>
                <a:effectLst/>
                <a:latin typeface="inherit"/>
              </a:rPr>
              <a:t>They spent long periods in the wilderness (1 Kin 19:3-8; Mt 3:1)</a:t>
            </a:r>
          </a:p>
          <a:p>
            <a:pPr algn="l" fontAlgn="base">
              <a:buFont typeface="Arial" panose="020B0604020202020204" pitchFamily="34" charset="0"/>
              <a:buChar char="•"/>
            </a:pPr>
            <a:r>
              <a:rPr lang="en-US" sz="2000" b="1" i="0" dirty="0">
                <a:solidFill>
                  <a:srgbClr val="444444"/>
                </a:solidFill>
                <a:effectLst/>
                <a:latin typeface="inherit"/>
              </a:rPr>
              <a:t>God called them to “prepare the way of the Lord (Mal 4:5; Mt 3:1; Mk 1; Lk 1:17)</a:t>
            </a:r>
          </a:p>
          <a:p>
            <a:pPr algn="l" fontAlgn="base">
              <a:buFont typeface="Arial" panose="020B0604020202020204" pitchFamily="34" charset="0"/>
              <a:buChar char="•"/>
            </a:pPr>
            <a:r>
              <a:rPr lang="en-US" sz="2000" b="1" i="0" dirty="0">
                <a:solidFill>
                  <a:srgbClr val="444444"/>
                </a:solidFill>
                <a:effectLst/>
                <a:latin typeface="inherit"/>
              </a:rPr>
              <a:t>They preached repentance and reconciliation for sins (1 Kin 20-27; Lk 3:3)</a:t>
            </a:r>
          </a:p>
          <a:p>
            <a:pPr algn="l" fontAlgn="base">
              <a:buFont typeface="Arial" panose="020B0604020202020204" pitchFamily="34" charset="0"/>
              <a:buChar char="•"/>
            </a:pPr>
            <a:r>
              <a:rPr lang="en-US" sz="2000" b="1" i="0" dirty="0">
                <a:solidFill>
                  <a:srgbClr val="444444"/>
                </a:solidFill>
                <a:effectLst/>
                <a:latin typeface="inherit"/>
              </a:rPr>
              <a:t>Both challenged the king for their wickedness (1 Kin 18:17-19; Mt 14:3-4)</a:t>
            </a:r>
          </a:p>
          <a:p>
            <a:pPr algn="l" fontAlgn="base">
              <a:buFont typeface="Arial" panose="020B0604020202020204" pitchFamily="34" charset="0"/>
              <a:buChar char="•"/>
            </a:pPr>
            <a:r>
              <a:rPr lang="en-US" sz="2000" b="1" i="0" dirty="0">
                <a:solidFill>
                  <a:srgbClr val="444444"/>
                </a:solidFill>
                <a:effectLst/>
                <a:latin typeface="inherit"/>
              </a:rPr>
              <a:t>The king threatened them with execution because of the king’s wife (1 Kin 19:2; Mt 14:3; Mk 6:19)</a:t>
            </a:r>
          </a:p>
        </p:txBody>
      </p:sp>
    </p:spTree>
    <p:extLst>
      <p:ext uri="{BB962C8B-B14F-4D97-AF65-F5344CB8AC3E}">
        <p14:creationId xmlns:p14="http://schemas.microsoft.com/office/powerpoint/2010/main" val="235824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180528" y="171113"/>
            <a:ext cx="9715536" cy="707886"/>
          </a:xfrm>
          <a:prstGeom prst="rect">
            <a:avLst/>
          </a:prstGeom>
          <a:noFill/>
        </p:spPr>
        <p:txBody>
          <a:bodyPr>
            <a:spAutoFit/>
            <a:scene3d>
              <a:camera prst="orthographicFront"/>
              <a:lightRig rig="threePt" dir="t"/>
            </a:scene3d>
            <a:sp3d extrusionH="57150">
              <a:bevelT w="38100" h="38100"/>
            </a:sp3d>
          </a:bodyPr>
          <a:lstStyle/>
          <a:p>
            <a:pPr algn="ctr">
              <a:defRPr/>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iii. Significance of Jesus’ Baptism</a:t>
            </a:r>
            <a:endParaRPr lang="en-SG"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6" name="Rectangle 5"/>
          <p:cNvSpPr/>
          <p:nvPr/>
        </p:nvSpPr>
        <p:spPr>
          <a:xfrm>
            <a:off x="785786" y="1285860"/>
            <a:ext cx="4714908" cy="4524315"/>
          </a:xfrm>
          <a:prstGeom prst="rect">
            <a:avLst/>
          </a:prstGeom>
          <a:effectLst>
            <a:outerShdw blurRad="152400" dist="317500" dir="5400000" sx="90000" sy="-19000" rotWithShape="0">
              <a:prstClr val="black">
                <a:alpha val="15000"/>
              </a:prstClr>
            </a:outerShdw>
          </a:effectLst>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defRPr/>
            </a:pPr>
            <a:r>
              <a:rPr lang="en-SG" dirty="0">
                <a:latin typeface="Arial" pitchFamily="34" charset="0"/>
                <a:cs typeface="Arial" pitchFamily="34" charset="0"/>
              </a:rPr>
              <a:t>· Jesus </a:t>
            </a:r>
            <a:r>
              <a:rPr lang="en-SG" dirty="0">
                <a:solidFill>
                  <a:srgbClr val="FF0000"/>
                </a:solidFill>
                <a:effectLst>
                  <a:outerShdw blurRad="38100" dist="38100" dir="2700000" algn="tl">
                    <a:srgbClr val="000000">
                      <a:alpha val="43137"/>
                    </a:srgbClr>
                  </a:outerShdw>
                </a:effectLst>
                <a:latin typeface="Arial" pitchFamily="34" charset="0"/>
                <a:cs typeface="Arial" pitchFamily="34" charset="0"/>
              </a:rPr>
              <a:t>identifies</a:t>
            </a:r>
            <a:r>
              <a:rPr lang="en-SG" dirty="0">
                <a:latin typeface="Arial" pitchFamily="34" charset="0"/>
                <a:cs typeface="Arial" pitchFamily="34" charset="0"/>
              </a:rPr>
              <a:t> with Israel, like in his birth, circumcision and presentation at the temple.</a:t>
            </a:r>
          </a:p>
          <a:p>
            <a:pPr>
              <a:defRPr/>
            </a:pPr>
            <a:endParaRPr lang="en-SG" dirty="0">
              <a:latin typeface="Arial" pitchFamily="34" charset="0"/>
              <a:cs typeface="Arial" pitchFamily="34" charset="0"/>
            </a:endParaRPr>
          </a:p>
          <a:p>
            <a:pPr>
              <a:defRPr/>
            </a:pPr>
            <a:r>
              <a:rPr lang="en-SG" dirty="0">
                <a:latin typeface="Arial" pitchFamily="34" charset="0"/>
                <a:cs typeface="Arial" pitchFamily="34" charset="0"/>
              </a:rPr>
              <a:t>· His first public step toward </a:t>
            </a:r>
            <a:r>
              <a:rPr lang="en-SG" dirty="0">
                <a:solidFill>
                  <a:srgbClr val="FF0000"/>
                </a:solidFill>
                <a:effectLst>
                  <a:outerShdw blurRad="38100" dist="38100" dir="2700000" algn="tl">
                    <a:srgbClr val="000000">
                      <a:alpha val="43137"/>
                    </a:srgbClr>
                  </a:outerShdw>
                </a:effectLst>
                <a:latin typeface="Arial" pitchFamily="34" charset="0"/>
                <a:cs typeface="Arial" pitchFamily="34" charset="0"/>
              </a:rPr>
              <a:t>bearing</a:t>
            </a:r>
            <a:r>
              <a:rPr lang="en-SG" dirty="0">
                <a:latin typeface="Arial" pitchFamily="34" charset="0"/>
                <a:cs typeface="Arial" pitchFamily="34" charset="0"/>
              </a:rPr>
              <a:t> our sin (baptism was for repentance, for which he had no need) and for being our mediator.</a:t>
            </a:r>
          </a:p>
          <a:p>
            <a:pPr>
              <a:defRPr/>
            </a:pPr>
            <a:endParaRPr lang="en-SG" dirty="0">
              <a:latin typeface="Arial" pitchFamily="34" charset="0"/>
              <a:cs typeface="Arial" pitchFamily="34" charset="0"/>
            </a:endParaRPr>
          </a:p>
          <a:p>
            <a:pPr>
              <a:defRPr/>
            </a:pPr>
            <a:r>
              <a:rPr lang="en-SG" dirty="0">
                <a:latin typeface="Arial" pitchFamily="34" charset="0"/>
                <a:cs typeface="Arial" pitchFamily="34" charset="0"/>
              </a:rPr>
              <a:t>· “</a:t>
            </a:r>
            <a:r>
              <a:rPr lang="en-SG" dirty="0" err="1">
                <a:solidFill>
                  <a:srgbClr val="FF0000"/>
                </a:solidFill>
                <a:effectLst>
                  <a:outerShdw blurRad="38100" dist="38100" dir="2700000" algn="tl">
                    <a:srgbClr val="000000">
                      <a:alpha val="43137"/>
                    </a:srgbClr>
                  </a:outerShdw>
                </a:effectLst>
                <a:latin typeface="Arial" pitchFamily="34" charset="0"/>
                <a:cs typeface="Arial" pitchFamily="34" charset="0"/>
              </a:rPr>
              <a:t>Fulfill</a:t>
            </a:r>
            <a:r>
              <a:rPr lang="en-SG" dirty="0">
                <a:latin typeface="Arial" pitchFamily="34" charset="0"/>
                <a:cs typeface="Arial" pitchFamily="34" charset="0"/>
              </a:rPr>
              <a:t> all righteousness” (Mt 3:15) is consistent with Isaiah 53:11-12.</a:t>
            </a:r>
          </a:p>
        </p:txBody>
      </p:sp>
      <p:pic>
        <p:nvPicPr>
          <p:cNvPr id="5" name="Picture 4" descr="jesusbaptism2.jpg"/>
          <p:cNvPicPr>
            <a:picLocks noChangeAspect="1"/>
          </p:cNvPicPr>
          <p:nvPr/>
        </p:nvPicPr>
        <p:blipFill>
          <a:blip r:embed="rId2" cstate="print"/>
          <a:stretch>
            <a:fillRect/>
          </a:stretch>
        </p:blipFill>
        <p:spPr>
          <a:xfrm>
            <a:off x="5429256" y="1571612"/>
            <a:ext cx="3150749" cy="4411363"/>
          </a:xfrm>
          <a:prstGeom prst="rect">
            <a:avLst/>
          </a:prstGeom>
          <a:effectLst>
            <a:reflection blurRad="6350" stA="52000" endA="300" endPos="35000" dir="5400000" sy="-100000" algn="bl" rotWithShape="0"/>
          </a:effectLst>
          <a:scene3d>
            <a:camera prst="perspectiveContrastingLeftFacing"/>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800" decel="100000"/>
                                        <p:tgtEl>
                                          <p:spTgt spid="6">
                                            <p:bg/>
                                          </p:spTgt>
                                        </p:tgtEl>
                                      </p:cBhvr>
                                    </p:animEffect>
                                    <p:anim calcmode="lin" valueType="num">
                                      <p:cBhvr>
                                        <p:cTn id="8" dur="800" decel="100000" fill="hold"/>
                                        <p:tgtEl>
                                          <p:spTgt spid="6">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bg/>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800" decel="100000"/>
                                        <p:tgtEl>
                                          <p:spTgt spid="6">
                                            <p:txEl>
                                              <p:pRg st="0" end="0"/>
                                            </p:txEl>
                                          </p:spTgt>
                                        </p:tgtEl>
                                      </p:cBhvr>
                                    </p:animEffect>
                                    <p:anim calcmode="lin" valueType="num">
                                      <p:cBhvr>
                                        <p:cTn id="18" dur="800" decel="100000" fill="hold"/>
                                        <p:tgtEl>
                                          <p:spTgt spid="6">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800" decel="100000"/>
                                        <p:tgtEl>
                                          <p:spTgt spid="6">
                                            <p:txEl>
                                              <p:pRg st="2" end="2"/>
                                            </p:txEl>
                                          </p:spTgt>
                                        </p:tgtEl>
                                      </p:cBhvr>
                                    </p:animEffect>
                                    <p:anim calcmode="lin" valueType="num">
                                      <p:cBhvr>
                                        <p:cTn id="28" dur="800" decel="100000" fill="hold"/>
                                        <p:tgtEl>
                                          <p:spTgt spid="6">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800" decel="100000"/>
                                        <p:tgtEl>
                                          <p:spTgt spid="6">
                                            <p:txEl>
                                              <p:pRg st="4" end="4"/>
                                            </p:txEl>
                                          </p:spTgt>
                                        </p:tgtEl>
                                      </p:cBhvr>
                                    </p:animEffect>
                                    <p:anim calcmode="lin" valueType="num">
                                      <p:cBhvr>
                                        <p:cTn id="38" dur="800" decel="100000" fill="hold"/>
                                        <p:tgtEl>
                                          <p:spTgt spid="6">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9" y="11663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00" y="1700807"/>
            <a:ext cx="4934892" cy="3456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p:cNvCxnSpPr/>
          <p:nvPr/>
        </p:nvCxnSpPr>
        <p:spPr>
          <a:xfrm>
            <a:off x="4427740" y="2492896"/>
            <a:ext cx="2026296" cy="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21622" y="3789040"/>
            <a:ext cx="1307766" cy="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15003" y="4797152"/>
            <a:ext cx="2014385" cy="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652790" y="1954287"/>
            <a:ext cx="1688283" cy="1077218"/>
          </a:xfrm>
          <a:prstGeom prst="rect">
            <a:avLst/>
          </a:prstGeom>
          <a:noFill/>
        </p:spPr>
        <p:txBody>
          <a:bodyPr wrap="non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Only for </a:t>
            </a:r>
          </a:p>
          <a:p>
            <a:pPr algn="ctr"/>
            <a:r>
              <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Israel</a:t>
            </a:r>
          </a:p>
        </p:txBody>
      </p:sp>
      <p:sp>
        <p:nvSpPr>
          <p:cNvPr id="19" name="Rectangle 18"/>
          <p:cNvSpPr/>
          <p:nvPr/>
        </p:nvSpPr>
        <p:spPr>
          <a:xfrm>
            <a:off x="6732240" y="3190036"/>
            <a:ext cx="1699504" cy="1077218"/>
          </a:xfrm>
          <a:prstGeom prst="rect">
            <a:avLst/>
          </a:prstGeom>
          <a:noFill/>
        </p:spPr>
        <p:txBody>
          <a:bodyPr wrap="non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Fulfilled </a:t>
            </a:r>
          </a:p>
          <a:p>
            <a:pPr algn="ctr"/>
            <a:r>
              <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in Christ</a:t>
            </a:r>
          </a:p>
        </p:txBody>
      </p:sp>
      <p:sp>
        <p:nvSpPr>
          <p:cNvPr id="20" name="Rectangle 19"/>
          <p:cNvSpPr/>
          <p:nvPr/>
        </p:nvSpPr>
        <p:spPr>
          <a:xfrm>
            <a:off x="6470534" y="4366759"/>
            <a:ext cx="2506190" cy="2062103"/>
          </a:xfrm>
          <a:prstGeom prst="rect">
            <a:avLst/>
          </a:prstGeom>
          <a:noFill/>
        </p:spPr>
        <p:txBody>
          <a:bodyPr wrap="square" lIns="91440" tIns="45720" rIns="91440" bIns="45720">
            <a:spAutoFit/>
          </a:bodyPr>
          <a:lstStyle/>
          <a:p>
            <a:pPr algn="ctr"/>
            <a:r>
              <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Unchanged but with deeper meaning</a:t>
            </a:r>
          </a:p>
        </p:txBody>
      </p:sp>
    </p:spTree>
    <p:extLst>
      <p:ext uri="{BB962C8B-B14F-4D97-AF65-F5344CB8AC3E}">
        <p14:creationId xmlns:p14="http://schemas.microsoft.com/office/powerpoint/2010/main" val="2038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500034" y="1214422"/>
            <a:ext cx="5324484" cy="600164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b="1" dirty="0">
                <a:solidFill>
                  <a:schemeClr val="bg1"/>
                </a:solidFill>
                <a:latin typeface="Arial" charset="0"/>
                <a:cs typeface="Arial" charset="0"/>
              </a:rPr>
              <a:t>Jesus’ ministry is punctuated by two events: </a:t>
            </a:r>
          </a:p>
          <a:p>
            <a:pPr>
              <a:spcBef>
                <a:spcPct val="50000"/>
              </a:spcBef>
              <a:defRPr/>
            </a:pPr>
            <a:r>
              <a:rPr lang="en-US" b="1" dirty="0">
                <a:solidFill>
                  <a:schemeClr val="bg1"/>
                </a:solidFill>
                <a:latin typeface="Arial" charset="0"/>
                <a:cs typeface="Arial" charset="0"/>
              </a:rPr>
              <a:t>______________ (identification with humanity) and </a:t>
            </a:r>
          </a:p>
          <a:p>
            <a:pPr>
              <a:spcBef>
                <a:spcPct val="50000"/>
              </a:spcBef>
              <a:defRPr/>
            </a:pPr>
            <a:r>
              <a:rPr lang="en-US" b="1" dirty="0">
                <a:solidFill>
                  <a:schemeClr val="bg1"/>
                </a:solidFill>
                <a:latin typeface="Arial" charset="0"/>
                <a:cs typeface="Arial" charset="0"/>
              </a:rPr>
              <a:t>______________________________ (resolving human dilemma)</a:t>
            </a:r>
          </a:p>
          <a:p>
            <a:pPr>
              <a:spcBef>
                <a:spcPct val="50000"/>
              </a:spcBef>
              <a:defRPr/>
            </a:pPr>
            <a:r>
              <a:rPr lang="en-US" b="1" i="1" dirty="0">
                <a:solidFill>
                  <a:schemeClr val="bg1"/>
                </a:solidFill>
                <a:latin typeface="Arial" charset="0"/>
                <a:cs typeface="Times New Roman" pitchFamily="18" charset="0"/>
              </a:rPr>
              <a:t>Early Judean Ministry: Year of ___________________.</a:t>
            </a:r>
          </a:p>
          <a:p>
            <a:pPr>
              <a:spcBef>
                <a:spcPct val="50000"/>
              </a:spcBef>
              <a:defRPr/>
            </a:pPr>
            <a:r>
              <a:rPr lang="en-US" b="1" i="1" dirty="0">
                <a:solidFill>
                  <a:schemeClr val="bg1"/>
                </a:solidFill>
                <a:latin typeface="Arial" charset="0"/>
                <a:cs typeface="Times New Roman" pitchFamily="18" charset="0"/>
              </a:rPr>
              <a:t>Galilean Ministry: Year of _____________  (Luke 10:1) </a:t>
            </a:r>
          </a:p>
          <a:p>
            <a:pPr>
              <a:spcBef>
                <a:spcPct val="50000"/>
              </a:spcBef>
              <a:defRPr/>
            </a:pPr>
            <a:r>
              <a:rPr lang="en-US" b="1" i="1" dirty="0" err="1">
                <a:solidFill>
                  <a:schemeClr val="bg1"/>
                </a:solidFill>
                <a:latin typeface="Arial" charset="0"/>
                <a:cs typeface="Times New Roman" pitchFamily="18" charset="0"/>
              </a:rPr>
              <a:t>Perean</a:t>
            </a:r>
            <a:r>
              <a:rPr lang="en-US" b="1" i="1" dirty="0">
                <a:solidFill>
                  <a:schemeClr val="bg1"/>
                </a:solidFill>
                <a:latin typeface="Arial" charset="0"/>
                <a:cs typeface="Times New Roman" pitchFamily="18" charset="0"/>
              </a:rPr>
              <a:t> Ministry: Period of _________________.</a:t>
            </a:r>
            <a:r>
              <a:rPr lang="en-US" b="1" dirty="0">
                <a:latin typeface="Arial" charset="0"/>
                <a:cs typeface="Arial" charset="0"/>
              </a:rPr>
              <a:t> </a:t>
            </a:r>
            <a:endParaRPr lang="en-US" b="1" dirty="0">
              <a:cs typeface="Times New Roman" pitchFamily="18" charset="0"/>
            </a:endParaRPr>
          </a:p>
          <a:p>
            <a:pPr>
              <a:spcBef>
                <a:spcPct val="50000"/>
              </a:spcBef>
              <a:defRPr/>
            </a:pPr>
            <a:endParaRPr lang="en-US" b="1" dirty="0"/>
          </a:p>
        </p:txBody>
      </p:sp>
      <p:sp>
        <p:nvSpPr>
          <p:cNvPr id="9220" name="Text Box 4"/>
          <p:cNvSpPr txBox="1">
            <a:spLocks noChangeArrowheads="1"/>
          </p:cNvSpPr>
          <p:nvPr/>
        </p:nvSpPr>
        <p:spPr bwMode="auto">
          <a:xfrm>
            <a:off x="571500" y="2071688"/>
            <a:ext cx="2133600" cy="519112"/>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BAPTISM</a:t>
            </a:r>
          </a:p>
        </p:txBody>
      </p:sp>
      <p:sp>
        <p:nvSpPr>
          <p:cNvPr id="9221" name="Text Box 5"/>
          <p:cNvSpPr txBox="1">
            <a:spLocks noChangeArrowheads="1"/>
          </p:cNvSpPr>
          <p:nvPr/>
        </p:nvSpPr>
        <p:spPr bwMode="auto">
          <a:xfrm>
            <a:off x="500063" y="2928938"/>
            <a:ext cx="5486400" cy="519112"/>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CRUCIFIXION/RESURRECTION</a:t>
            </a:r>
          </a:p>
        </p:txBody>
      </p:sp>
      <p:sp>
        <p:nvSpPr>
          <p:cNvPr id="9222" name="Text Box 6"/>
          <p:cNvSpPr txBox="1">
            <a:spLocks noChangeArrowheads="1"/>
          </p:cNvSpPr>
          <p:nvPr/>
        </p:nvSpPr>
        <p:spPr bwMode="auto">
          <a:xfrm>
            <a:off x="0" y="4286250"/>
            <a:ext cx="2819400" cy="519113"/>
          </a:xfrm>
          <a:prstGeom prst="rect">
            <a:avLst/>
          </a:prstGeom>
          <a:noFill/>
          <a:ln w="9525">
            <a:noFill/>
            <a:miter lim="800000"/>
            <a:headEnd/>
            <a:tailEnd/>
          </a:ln>
        </p:spPr>
        <p:txBody>
          <a:bodyPr>
            <a:spAutoFit/>
          </a:bodyPr>
          <a:lstStyle/>
          <a:p>
            <a:pPr lvl="1">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OBSCURITY</a:t>
            </a:r>
          </a:p>
        </p:txBody>
      </p:sp>
      <p:sp>
        <p:nvSpPr>
          <p:cNvPr id="9223" name="Text Box 7"/>
          <p:cNvSpPr txBox="1">
            <a:spLocks noChangeArrowheads="1"/>
          </p:cNvSpPr>
          <p:nvPr/>
        </p:nvSpPr>
        <p:spPr bwMode="auto">
          <a:xfrm>
            <a:off x="500063" y="5143500"/>
            <a:ext cx="25908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POPULARITY</a:t>
            </a:r>
          </a:p>
        </p:txBody>
      </p:sp>
      <p:sp>
        <p:nvSpPr>
          <p:cNvPr id="9224" name="Text Box 8"/>
          <p:cNvSpPr txBox="1">
            <a:spLocks noChangeArrowheads="1"/>
          </p:cNvSpPr>
          <p:nvPr/>
        </p:nvSpPr>
        <p:spPr bwMode="auto">
          <a:xfrm>
            <a:off x="500063" y="6072188"/>
            <a:ext cx="2667000" cy="519112"/>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REJECTION</a:t>
            </a:r>
          </a:p>
        </p:txBody>
      </p:sp>
      <p:pic>
        <p:nvPicPr>
          <p:cNvPr id="9225" name="Picture 9" descr="C:\WINDOWS\Profiles\Tim\My Documents\NT Survey\Ani-Jesus.gif"/>
          <p:cNvPicPr>
            <a:picLocks noChangeAspect="1" noChangeArrowheads="1" noCrop="1"/>
          </p:cNvPicPr>
          <p:nvPr/>
        </p:nvPicPr>
        <p:blipFill>
          <a:blip r:embed="rId4" cstate="print"/>
          <a:srcRect/>
          <a:stretch>
            <a:fillRect/>
          </a:stretch>
        </p:blipFill>
        <p:spPr bwMode="auto">
          <a:xfrm flipH="1">
            <a:off x="4786314" y="4429132"/>
            <a:ext cx="1391910" cy="2071702"/>
          </a:xfrm>
          <a:prstGeom prst="rect">
            <a:avLst/>
          </a:prstGeom>
          <a:noFill/>
          <a:ln w="9525">
            <a:noFill/>
            <a:miter lim="800000"/>
            <a:headEnd/>
            <a:tailEnd/>
          </a:ln>
          <a:effectLst>
            <a:reflection blurRad="6350" stA="52000" endA="300" endPos="35000" dir="5400000" sy="-100000" algn="bl" rotWithShape="0"/>
          </a:effectLst>
          <a:scene3d>
            <a:camera prst="perspectiveContrastingLeftFacing"/>
            <a:lightRig rig="threePt" dir="t"/>
          </a:scene3d>
          <a:sp3d>
            <a:bevelT/>
          </a:sp3d>
        </p:spPr>
      </p:pic>
      <p:sp>
        <p:nvSpPr>
          <p:cNvPr id="10" name="Rectangle 9"/>
          <p:cNvSpPr/>
          <p:nvPr/>
        </p:nvSpPr>
        <p:spPr>
          <a:xfrm>
            <a:off x="204410" y="108208"/>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iv.Overview</a:t>
            </a: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 of Jesus’ Ministry</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2" name="Picture 11" descr="MAP-Jesus-1a.jpg"/>
          <p:cNvPicPr>
            <a:picLocks noChangeAspect="1"/>
          </p:cNvPicPr>
          <p:nvPr/>
        </p:nvPicPr>
        <p:blipFill>
          <a:blip r:embed="rId5" cstate="print"/>
          <a:stretch>
            <a:fillRect/>
          </a:stretch>
        </p:blipFill>
        <p:spPr>
          <a:xfrm>
            <a:off x="6215074" y="1357298"/>
            <a:ext cx="2552702" cy="51196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499"/>
                                          </p:stCondLst>
                                        </p:cTn>
                                        <p:tgtEl>
                                          <p:spTgt spid="921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2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utoUpdateAnimBg="0"/>
      <p:bldP spid="9221" grpId="0" autoUpdateAnimBg="0"/>
      <p:bldP spid="9222" grpId="0" autoUpdateAnimBg="0"/>
      <p:bldP spid="9223" grpId="0" autoUpdateAnimBg="0"/>
      <p:bldP spid="922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94B9E6-3700-88EB-7634-54804046DBDD}"/>
              </a:ext>
            </a:extLst>
          </p:cNvPr>
          <p:cNvSpPr txBox="1"/>
          <p:nvPr/>
        </p:nvSpPr>
        <p:spPr>
          <a:xfrm>
            <a:off x="89756" y="117693"/>
            <a:ext cx="8964488" cy="6740307"/>
          </a:xfrm>
          <a:prstGeom prst="rect">
            <a:avLst/>
          </a:prstGeom>
          <a:solidFill>
            <a:schemeClr val="tx1">
              <a:lumMod val="95000"/>
              <a:lumOff val="5000"/>
              <a:alpha val="61000"/>
            </a:schemeClr>
          </a:solidFill>
        </p:spPr>
        <p:txBody>
          <a:bodyPr wrap="square">
            <a:spAutoFit/>
          </a:bodyPr>
          <a:lstStyle/>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srgbClr val="00B050"/>
                </a:solidFill>
                <a:effectLst/>
                <a:uLnTx/>
                <a:uFillTx/>
                <a:latin typeface="Calibri"/>
                <a:ea typeface="+mn-ea"/>
                <a:cs typeface="+mn-cs"/>
              </a:rPr>
              <a:t>🌱 </a:t>
            </a:r>
            <a:r>
              <a:rPr kumimoji="0" lang="en-US" b="1" i="0" u="none" strike="noStrike" kern="1200" cap="none" spc="0" normalizeH="0" baseline="0" noProof="0" dirty="0">
                <a:ln>
                  <a:noFill/>
                </a:ln>
                <a:solidFill>
                  <a:srgbClr val="92D050"/>
                </a:solidFill>
                <a:effectLst/>
                <a:uLnTx/>
                <a:uFillTx/>
                <a:latin typeface="Calibri"/>
                <a:ea typeface="+mn-ea"/>
                <a:cs typeface="+mn-cs"/>
              </a:rPr>
              <a:t>The Garden of Three Seasons</a:t>
            </a:r>
          </a:p>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Calibri"/>
                <a:ea typeface="+mn-ea"/>
                <a:cs typeface="+mn-cs"/>
              </a:rPr>
              <a:t>Imagine a gardener planting a seed in the quiet soil of winter. No one sees the seed. No one praises the gardener. It’s just cold, dark, and hidden. But the gardener knows what’s coming.</a:t>
            </a:r>
          </a:p>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a:ea typeface="+mn-ea"/>
                <a:cs typeface="+mn-cs"/>
              </a:rPr>
              <a:t>Year One: </a:t>
            </a:r>
            <a:r>
              <a:rPr kumimoji="0" lang="en-US" b="1" i="0" u="none" strike="noStrike" kern="1200" cap="none" spc="0" normalizeH="0" baseline="0" noProof="0" dirty="0">
                <a:ln>
                  <a:noFill/>
                </a:ln>
                <a:solidFill>
                  <a:srgbClr val="00B0F0"/>
                </a:solidFill>
                <a:effectLst/>
                <a:uLnTx/>
                <a:uFillTx/>
                <a:latin typeface="Calibri"/>
                <a:ea typeface="+mn-ea"/>
                <a:cs typeface="+mn-cs"/>
              </a:rPr>
              <a:t>Obscurity</a:t>
            </a:r>
            <a:r>
              <a:rPr kumimoji="0" lang="en-US" b="0" i="0" u="none" strike="noStrike" kern="1200" cap="none" spc="0" normalizeH="0" baseline="0" noProof="0" dirty="0">
                <a:ln>
                  <a:noFill/>
                </a:ln>
                <a:solidFill>
                  <a:schemeClr val="bg1"/>
                </a:solidFill>
                <a:effectLst/>
                <a:uLnTx/>
                <a:uFillTx/>
                <a:latin typeface="Calibri"/>
                <a:ea typeface="+mn-ea"/>
                <a:cs typeface="+mn-cs"/>
              </a:rPr>
              <a:t> Jesus begins His ministry like that seed—quietly, humbly. He walks the dusty roads of Galilee, speaks to fishermen, turns water into wine at a wedding few remember. The crowds are small. The miracles are whispered. It’s the winter of His ministry—hidden but growing.</a:t>
            </a:r>
          </a:p>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a:ea typeface="+mn-ea"/>
                <a:cs typeface="+mn-cs"/>
              </a:rPr>
              <a:t>Year Two: </a:t>
            </a:r>
            <a:r>
              <a:rPr kumimoji="0" lang="en-US" b="1" i="0" u="none" strike="noStrike" kern="1200" cap="none" spc="0" normalizeH="0" baseline="0" noProof="0" dirty="0">
                <a:ln>
                  <a:noFill/>
                </a:ln>
                <a:solidFill>
                  <a:srgbClr val="00B050"/>
                </a:solidFill>
                <a:effectLst/>
                <a:uLnTx/>
                <a:uFillTx/>
                <a:latin typeface="Calibri"/>
                <a:ea typeface="+mn-ea"/>
                <a:cs typeface="+mn-cs"/>
              </a:rPr>
              <a:t>Popularity</a:t>
            </a:r>
            <a:r>
              <a:rPr kumimoji="0" lang="en-US" b="0" i="0" u="none" strike="noStrike" kern="1200" cap="none" spc="0" normalizeH="0" baseline="0" noProof="0" dirty="0">
                <a:ln>
                  <a:noFill/>
                </a:ln>
                <a:solidFill>
                  <a:schemeClr val="bg1"/>
                </a:solidFill>
                <a:effectLst/>
                <a:uLnTx/>
                <a:uFillTx/>
                <a:latin typeface="Calibri"/>
                <a:ea typeface="+mn-ea"/>
                <a:cs typeface="+mn-cs"/>
              </a:rPr>
              <a:t> Spring bursts forth. The seed sprouts. Crowds gather. The gardener’s work is admired. Jesus feeds thousands, heals the sick, walks on water. People shout His name. They want Him to be king. It’s the season of blossoms—bright, beautiful, and full of hope.</a:t>
            </a:r>
          </a:p>
          <a:p>
            <a:pPr marL="0" marR="0" lvl="0" indent="0" algn="just" defTabSz="914400" rtl="0" eaLnBrk="0" fontAlgn="base" latinLnBrk="0" hangingPunct="0">
              <a:lnSpc>
                <a:spcPct val="100000"/>
              </a:lnSpc>
              <a:spcBef>
                <a:spcPts val="0"/>
              </a:spcBef>
              <a:spcAft>
                <a:spcPct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Calibri"/>
                <a:ea typeface="+mn-ea"/>
                <a:cs typeface="+mn-cs"/>
              </a:rPr>
              <a:t>Year Three: </a:t>
            </a:r>
            <a:r>
              <a:rPr kumimoji="0" lang="en-US" b="1" i="0" u="none" strike="noStrike" kern="1200" cap="none" spc="0" normalizeH="0" baseline="0" noProof="0" dirty="0">
                <a:ln>
                  <a:noFill/>
                </a:ln>
                <a:solidFill>
                  <a:srgbClr val="FF0000"/>
                </a:solidFill>
                <a:effectLst/>
                <a:uLnTx/>
                <a:uFillTx/>
                <a:latin typeface="Calibri"/>
                <a:ea typeface="+mn-ea"/>
                <a:cs typeface="+mn-cs"/>
              </a:rPr>
              <a:t>Rejection</a:t>
            </a:r>
            <a:r>
              <a:rPr kumimoji="0" lang="en-US" b="0" i="0" u="none" strike="noStrike" kern="1200" cap="none" spc="0" normalizeH="0" baseline="0" noProof="0" dirty="0">
                <a:ln>
                  <a:noFill/>
                </a:ln>
                <a:solidFill>
                  <a:schemeClr val="bg1"/>
                </a:solidFill>
                <a:effectLst/>
                <a:uLnTx/>
                <a:uFillTx/>
                <a:latin typeface="Calibri"/>
                <a:ea typeface="+mn-ea"/>
                <a:cs typeface="+mn-cs"/>
              </a:rPr>
              <a:t> Then comes autumn. Leaves fall. The crowds thin. The gardener watches as the plant is cut down—not because it failed, but because it fulfilled its purpose. Jesus is betrayed, mocked, crucified. The cheers turn to jeers. But the gardener knows: this isn’t the end. It’s the beginning of resurrection.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AAEFFAA-7398-CE42-1464-ABDDB00E90C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C65C8AC-C613-81F3-118E-60AF6381A141}"/>
              </a:ext>
            </a:extLst>
          </p:cNvPr>
          <p:cNvSpPr/>
          <p:nvPr/>
        </p:nvSpPr>
        <p:spPr>
          <a:xfrm>
            <a:off x="0" y="0"/>
            <a:ext cx="8929718" cy="1569660"/>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Early Judean Ministry: </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Year of </a:t>
            </a:r>
            <a:r>
              <a:rPr lang="en-US"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Obscurity</a:t>
            </a:r>
            <a:endParaRPr lang="en-SG"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13" name="Picture 12" descr="Jesus-Year1.gif">
            <a:extLst>
              <a:ext uri="{FF2B5EF4-FFF2-40B4-BE49-F238E27FC236}">
                <a16:creationId xmlns:a16="http://schemas.microsoft.com/office/drawing/2014/main" id="{D8A7E253-E6AA-B712-5EF4-BE6C0D857901}"/>
              </a:ext>
            </a:extLst>
          </p:cNvPr>
          <p:cNvPicPr>
            <a:picLocks noChangeAspect="1"/>
          </p:cNvPicPr>
          <p:nvPr/>
        </p:nvPicPr>
        <p:blipFill>
          <a:blip r:embed="rId2" cstate="print"/>
          <a:stretch>
            <a:fillRect/>
          </a:stretch>
        </p:blipFill>
        <p:spPr>
          <a:xfrm>
            <a:off x="714348" y="1785926"/>
            <a:ext cx="3395185" cy="45005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a:extLst>
              <a:ext uri="{FF2B5EF4-FFF2-40B4-BE49-F238E27FC236}">
                <a16:creationId xmlns:a16="http://schemas.microsoft.com/office/drawing/2014/main" id="{17BB0E3A-E77A-69C0-5AA5-6CD3EC2142F0}"/>
              </a:ext>
            </a:extLst>
          </p:cNvPr>
          <p:cNvSpPr/>
          <p:nvPr/>
        </p:nvSpPr>
        <p:spPr>
          <a:xfrm>
            <a:off x="4572000" y="1595021"/>
            <a:ext cx="4572000" cy="4893647"/>
          </a:xfrm>
          <a:prstGeom prst="rect">
            <a:avLst/>
          </a:prstGeom>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defRPr/>
            </a:pPr>
            <a:r>
              <a:rPr lang="en-SG" b="1" dirty="0">
                <a:solidFill>
                  <a:schemeClr val="bg1"/>
                </a:solidFill>
              </a:rPr>
              <a:t>[1] Leaves Nazareth</a:t>
            </a:r>
            <a:br>
              <a:rPr lang="en-SG" b="1" dirty="0">
                <a:solidFill>
                  <a:schemeClr val="bg1"/>
                </a:solidFill>
              </a:rPr>
            </a:br>
            <a:r>
              <a:rPr lang="en-SG" b="1" dirty="0">
                <a:solidFill>
                  <a:schemeClr val="bg1"/>
                </a:solidFill>
              </a:rPr>
              <a:t>[2] Baptised by John</a:t>
            </a:r>
            <a:br>
              <a:rPr lang="en-SG" b="1" dirty="0">
                <a:solidFill>
                  <a:schemeClr val="bg1"/>
                </a:solidFill>
              </a:rPr>
            </a:br>
            <a:r>
              <a:rPr lang="en-SG" b="1" dirty="0">
                <a:solidFill>
                  <a:schemeClr val="bg1"/>
                </a:solidFill>
              </a:rPr>
              <a:t>[3] Wilderness Temptation</a:t>
            </a:r>
            <a:br>
              <a:rPr lang="en-SG" b="1" dirty="0">
                <a:solidFill>
                  <a:schemeClr val="bg1"/>
                </a:solidFill>
              </a:rPr>
            </a:br>
            <a:r>
              <a:rPr lang="en-SG" b="1" dirty="0">
                <a:solidFill>
                  <a:schemeClr val="bg1"/>
                </a:solidFill>
              </a:rPr>
              <a:t>[4] Call first 5 disciples</a:t>
            </a:r>
            <a:br>
              <a:rPr lang="en-SG" b="1" dirty="0">
                <a:solidFill>
                  <a:schemeClr val="bg1"/>
                </a:solidFill>
              </a:rPr>
            </a:br>
            <a:r>
              <a:rPr lang="en-SG" b="1" dirty="0">
                <a:solidFill>
                  <a:schemeClr val="bg1"/>
                </a:solidFill>
              </a:rPr>
              <a:t>[5] Returns to Galilee - </a:t>
            </a:r>
            <a:r>
              <a:rPr lang="en-SG" b="1" dirty="0" err="1">
                <a:solidFill>
                  <a:schemeClr val="bg1"/>
                </a:solidFill>
              </a:rPr>
              <a:t>Cana</a:t>
            </a:r>
            <a:br>
              <a:rPr lang="en-SG" b="1" dirty="0">
                <a:solidFill>
                  <a:schemeClr val="bg1"/>
                </a:solidFill>
              </a:rPr>
            </a:br>
            <a:r>
              <a:rPr lang="en-SG" b="1" dirty="0">
                <a:solidFill>
                  <a:schemeClr val="bg1"/>
                </a:solidFill>
              </a:rPr>
              <a:t>[6] Stays in Capernaum                  [7] To Jerusalem for Passover (cleansing of Temple, Nicodemus)</a:t>
            </a:r>
            <a:br>
              <a:rPr lang="en-SG" b="1" dirty="0">
                <a:solidFill>
                  <a:schemeClr val="bg1"/>
                </a:solidFill>
              </a:rPr>
            </a:br>
            <a:r>
              <a:rPr lang="en-SG" b="1" dirty="0">
                <a:solidFill>
                  <a:schemeClr val="bg1"/>
                </a:solidFill>
              </a:rPr>
              <a:t>[8] Judean countryside – Disciples baptise believers</a:t>
            </a:r>
            <a:br>
              <a:rPr lang="en-SG" b="1" dirty="0">
                <a:solidFill>
                  <a:schemeClr val="bg1"/>
                </a:solidFill>
              </a:rPr>
            </a:br>
            <a:r>
              <a:rPr lang="en-SG" b="1" dirty="0">
                <a:solidFill>
                  <a:schemeClr val="bg1"/>
                </a:solidFill>
              </a:rPr>
              <a:t>[9] Samaritan woman</a:t>
            </a:r>
            <a:br>
              <a:rPr lang="en-SG" b="1" dirty="0">
                <a:solidFill>
                  <a:schemeClr val="bg1"/>
                </a:solidFill>
              </a:rPr>
            </a:br>
            <a:r>
              <a:rPr lang="en-SG" b="1" dirty="0">
                <a:solidFill>
                  <a:schemeClr val="bg1"/>
                </a:solidFill>
              </a:rPr>
              <a:t>[10] Heals official’s son</a:t>
            </a:r>
            <a:br>
              <a:rPr lang="en-SG" b="1" dirty="0">
                <a:solidFill>
                  <a:schemeClr val="bg1"/>
                </a:solidFill>
              </a:rPr>
            </a:br>
            <a:r>
              <a:rPr lang="en-SG" b="1" dirty="0">
                <a:solidFill>
                  <a:schemeClr val="bg1"/>
                </a:solidFill>
              </a:rPr>
              <a:t>[11] Preaches in Nazareth</a:t>
            </a:r>
          </a:p>
        </p:txBody>
      </p:sp>
      <p:pic>
        <p:nvPicPr>
          <p:cNvPr id="2" name="Picture 1">
            <a:extLst>
              <a:ext uri="{FF2B5EF4-FFF2-40B4-BE49-F238E27FC236}">
                <a16:creationId xmlns:a16="http://schemas.microsoft.com/office/drawing/2014/main" id="{2B453E1D-3308-560E-34FE-691BFA3D2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639735"/>
            <a:ext cx="1676400" cy="1676400"/>
          </a:xfrm>
          <a:prstGeom prst="rect">
            <a:avLst/>
          </a:prstGeom>
        </p:spPr>
      </p:pic>
      <p:pic>
        <p:nvPicPr>
          <p:cNvPr id="4" name="Picture 3" descr="A hand planting seeds in the ground&#10;&#10;AI-generated content may be incorrect.">
            <a:extLst>
              <a:ext uri="{FF2B5EF4-FFF2-40B4-BE49-F238E27FC236}">
                <a16:creationId xmlns:a16="http://schemas.microsoft.com/office/drawing/2014/main" id="{67691A98-1A20-0955-FB5F-20F1A73D0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87248"/>
            <a:ext cx="1852648" cy="1852648"/>
          </a:xfrm>
          <a:prstGeom prst="rect">
            <a:avLst/>
          </a:prstGeom>
        </p:spPr>
      </p:pic>
      <p:sp>
        <p:nvSpPr>
          <p:cNvPr id="3" name="Rectangle 2">
            <a:extLst>
              <a:ext uri="{FF2B5EF4-FFF2-40B4-BE49-F238E27FC236}">
                <a16:creationId xmlns:a16="http://schemas.microsoft.com/office/drawing/2014/main" id="{5E3D8726-C4AA-4D2B-117E-2A04D5BB0C89}"/>
              </a:ext>
            </a:extLst>
          </p:cNvPr>
          <p:cNvSpPr/>
          <p:nvPr/>
        </p:nvSpPr>
        <p:spPr>
          <a:xfrm>
            <a:off x="2862237" y="6343330"/>
            <a:ext cx="3419526"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John the Baptist Jailed</a:t>
            </a:r>
          </a:p>
        </p:txBody>
      </p:sp>
    </p:spTree>
    <p:extLst>
      <p:ext uri="{BB962C8B-B14F-4D97-AF65-F5344CB8AC3E}">
        <p14:creationId xmlns:p14="http://schemas.microsoft.com/office/powerpoint/2010/main" val="744474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0" y="0"/>
            <a:ext cx="8929718" cy="1569660"/>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Galilean Ministry: </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Year of </a:t>
            </a:r>
            <a:r>
              <a:rPr lang="en-US"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Popularity</a:t>
            </a:r>
            <a:endParaRPr lang="en-SG"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3" name="Picture 2" descr="Jesus-Year2.gif"/>
          <p:cNvPicPr>
            <a:picLocks noChangeAspect="1"/>
          </p:cNvPicPr>
          <p:nvPr/>
        </p:nvPicPr>
        <p:blipFill>
          <a:blip r:embed="rId2" cstate="print"/>
          <a:stretch>
            <a:fillRect/>
          </a:stretch>
        </p:blipFill>
        <p:spPr>
          <a:xfrm>
            <a:off x="714348" y="1928802"/>
            <a:ext cx="3071834" cy="41434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369" name="Rectangle 1"/>
          <p:cNvSpPr>
            <a:spLocks noChangeArrowheads="1"/>
          </p:cNvSpPr>
          <p:nvPr/>
        </p:nvSpPr>
        <p:spPr bwMode="auto">
          <a:xfrm>
            <a:off x="4143372" y="1785926"/>
            <a:ext cx="5000628" cy="452431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sp3d extrusionH="57150">
              <a:bevelT w="38100" h="38100"/>
            </a:sp3d>
          </a:bodyPr>
          <a:lstStyle/>
          <a:p>
            <a:pPr eaLnBrk="0" hangingPunct="0">
              <a:defRPr/>
            </a:pPr>
            <a:r>
              <a:rPr lang="en-US" sz="1800" b="1" dirty="0">
                <a:solidFill>
                  <a:schemeClr val="bg1"/>
                </a:solidFill>
                <a:latin typeface="Arial" pitchFamily="34" charset="0"/>
                <a:ea typeface="Times New Roman" pitchFamily="18" charset="0"/>
                <a:cs typeface="Arial" pitchFamily="34" charset="0"/>
              </a:rPr>
              <a:t>[1] To Capernaum – heals madman and Peter’s Mother-in-Law</a:t>
            </a:r>
            <a:endParaRPr lang="en-US" sz="1800" b="1" dirty="0">
              <a:solidFill>
                <a:schemeClr val="bg1"/>
              </a:solidFill>
            </a:endParaRPr>
          </a:p>
          <a:p>
            <a:pPr eaLnBrk="0" hangingPunct="0">
              <a:defRPr/>
            </a:pPr>
            <a:r>
              <a:rPr lang="en-US" sz="1800" b="1" dirty="0">
                <a:solidFill>
                  <a:schemeClr val="bg1"/>
                </a:solidFill>
                <a:latin typeface="Arial" pitchFamily="34" charset="0"/>
                <a:ea typeface="Times New Roman" pitchFamily="18" charset="0"/>
                <a:cs typeface="Arial" pitchFamily="34" charset="0"/>
              </a:rPr>
              <a:t>[2] Travels through Galilee preaching and healing (e.g. Leper)</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[3] In Capernaum heals paralyzed man and calls Matthew (Levi).</a:t>
            </a:r>
            <a:endParaRPr lang="en-US" sz="1800" b="1" dirty="0">
              <a:solidFill>
                <a:schemeClr val="bg1"/>
              </a:solidFill>
              <a:ea typeface="Times New Roman" pitchFamily="18" charset="0"/>
              <a:cs typeface="Times New Roman" pitchFamily="18" charset="0"/>
            </a:endParaRPr>
          </a:p>
          <a:p>
            <a:pPr eaLnBrk="0" hangingPunct="0">
              <a:defRPr/>
            </a:pPr>
            <a:r>
              <a:rPr lang="en-US" sz="1800" b="1" dirty="0">
                <a:solidFill>
                  <a:schemeClr val="bg1"/>
                </a:solidFill>
                <a:latin typeface="Arial" pitchFamily="34" charset="0"/>
                <a:ea typeface="Times New Roman" pitchFamily="18" charset="0"/>
                <a:cs typeface="Arial" pitchFamily="34" charset="0"/>
              </a:rPr>
              <a:t>[4] To Jerusalem for Passover – heals crippled man by pool of Bethesda.</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[5] Return to Galilee – heals man with shriveled hand and many others.</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[6] Selects 12 and gives sermon on Mount.</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[7] In Capernaum heals Centurion’s servant.</a:t>
            </a:r>
          </a:p>
          <a:p>
            <a:pPr eaLnBrk="0" hangingPunct="0">
              <a:defRPr/>
            </a:pPr>
            <a:r>
              <a:rPr lang="en-US" sz="1800" b="1" dirty="0">
                <a:solidFill>
                  <a:schemeClr val="bg1"/>
                </a:solidFill>
                <a:latin typeface="Arial" pitchFamily="34" charset="0"/>
                <a:ea typeface="Times New Roman" pitchFamily="18" charset="0"/>
                <a:cs typeface="Arial" pitchFamily="34" charset="0"/>
              </a:rPr>
              <a:t>[8]  In Nain brings widow’s son back to life.</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[9] Second Galilee tour.</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[10] Calms storm &amp; heals madman.</a:t>
            </a:r>
            <a:br>
              <a:rPr lang="en-US" sz="1800" b="1" dirty="0">
                <a:solidFill>
                  <a:schemeClr val="bg1"/>
                </a:solidFill>
                <a:latin typeface="Arial" pitchFamily="34" charset="0"/>
                <a:ea typeface="Times New Roman" pitchFamily="18" charset="0"/>
                <a:cs typeface="Arial" pitchFamily="34" charset="0"/>
              </a:rPr>
            </a:br>
            <a:r>
              <a:rPr lang="en-US" sz="1800" b="1" dirty="0">
                <a:solidFill>
                  <a:schemeClr val="bg1"/>
                </a:solidFill>
                <a:latin typeface="Arial" pitchFamily="34" charset="0"/>
                <a:ea typeface="Times New Roman" pitchFamily="18" charset="0"/>
                <a:cs typeface="Arial" pitchFamily="34" charset="0"/>
              </a:rPr>
              <a:t>[11] Raises </a:t>
            </a:r>
            <a:r>
              <a:rPr lang="en-US" sz="1800" b="1" dirty="0" err="1">
                <a:solidFill>
                  <a:schemeClr val="bg1"/>
                </a:solidFill>
                <a:latin typeface="Arial" pitchFamily="34" charset="0"/>
                <a:ea typeface="Times New Roman" pitchFamily="18" charset="0"/>
                <a:cs typeface="Arial" pitchFamily="34" charset="0"/>
              </a:rPr>
              <a:t>Jairus</a:t>
            </a:r>
            <a:r>
              <a:rPr lang="en-US" sz="1800" b="1" dirty="0">
                <a:solidFill>
                  <a:schemeClr val="bg1"/>
                </a:solidFill>
                <a:latin typeface="Arial" pitchFamily="34" charset="0"/>
                <a:ea typeface="Times New Roman" pitchFamily="18" charset="0"/>
                <a:cs typeface="Arial" pitchFamily="34" charset="0"/>
              </a:rPr>
              <a:t>’ daughter from dead.</a:t>
            </a:r>
            <a:endParaRPr lang="en-US" sz="1800" b="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861048"/>
            <a:ext cx="1833231" cy="1587054"/>
          </a:xfrm>
          <a:prstGeom prst="rect">
            <a:avLst/>
          </a:prstGeom>
        </p:spPr>
      </p:pic>
      <p:pic>
        <p:nvPicPr>
          <p:cNvPr id="5" name="Picture 4" descr="A green plant with leaves growing out of the ground&#10;&#10;AI-generated content may be incorrect.">
            <a:extLst>
              <a:ext uri="{FF2B5EF4-FFF2-40B4-BE49-F238E27FC236}">
                <a16:creationId xmlns:a16="http://schemas.microsoft.com/office/drawing/2014/main" id="{CE148C0A-E04D-C84D-AEAF-498CE9254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280" y="-196980"/>
            <a:ext cx="2300266" cy="2300266"/>
          </a:xfrm>
          <a:prstGeom prst="rect">
            <a:avLst/>
          </a:prstGeom>
        </p:spPr>
      </p:pic>
      <p:sp>
        <p:nvSpPr>
          <p:cNvPr id="4" name="Rectangle 3">
            <a:extLst>
              <a:ext uri="{FF2B5EF4-FFF2-40B4-BE49-F238E27FC236}">
                <a16:creationId xmlns:a16="http://schemas.microsoft.com/office/drawing/2014/main" id="{28B38946-FF8B-6DE5-DAF6-4E65AF779F1A}"/>
              </a:ext>
            </a:extLst>
          </p:cNvPr>
          <p:cNvSpPr/>
          <p:nvPr/>
        </p:nvSpPr>
        <p:spPr>
          <a:xfrm>
            <a:off x="2843808" y="6334780"/>
            <a:ext cx="3996607"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John the Baptist Beheaded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0" y="-109714"/>
            <a:ext cx="8929718" cy="1569660"/>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Perean</a:t>
            </a: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 Ministry: </a:t>
            </a:r>
          </a:p>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Year of </a:t>
            </a:r>
            <a:r>
              <a:rPr lang="en-US"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Rejection</a:t>
            </a:r>
            <a:endParaRPr lang="en-SG" sz="48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3" name="Picture 2" descr="Jesus-Year3.gif"/>
          <p:cNvPicPr>
            <a:picLocks noChangeAspect="1"/>
          </p:cNvPicPr>
          <p:nvPr/>
        </p:nvPicPr>
        <p:blipFill>
          <a:blip r:embed="rId2" cstate="print"/>
          <a:stretch>
            <a:fillRect/>
          </a:stretch>
        </p:blipFill>
        <p:spPr>
          <a:xfrm>
            <a:off x="428596" y="1714488"/>
            <a:ext cx="3286148" cy="4572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4286248" y="1379577"/>
            <a:ext cx="4857752" cy="5478423"/>
          </a:xfrm>
          <a:prstGeom prst="rect">
            <a:avLst/>
          </a:prstGeom>
        </p:spPr>
        <p:style>
          <a:lnRef idx="0">
            <a:schemeClr val="accent2"/>
          </a:lnRef>
          <a:fillRef idx="3">
            <a:schemeClr val="accent2"/>
          </a:fillRef>
          <a:effectRef idx="3">
            <a:schemeClr val="accent2"/>
          </a:effectRef>
          <a:fontRef idx="minor">
            <a:schemeClr val="lt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SG" sz="1400" b="1" dirty="0">
                <a:ln w="50800"/>
                <a:solidFill>
                  <a:schemeClr val="bg1">
                    <a:shade val="50000"/>
                  </a:schemeClr>
                </a:solidFill>
              </a:rPr>
              <a:t>[1] From Capernaum to Nazareth</a:t>
            </a:r>
            <a:br>
              <a:rPr lang="en-SG" sz="1400" b="1" dirty="0">
                <a:ln w="50800"/>
                <a:solidFill>
                  <a:schemeClr val="bg1">
                    <a:shade val="50000"/>
                  </a:schemeClr>
                </a:solidFill>
              </a:rPr>
            </a:br>
            <a:r>
              <a:rPr lang="en-SG" sz="1400" b="1" dirty="0">
                <a:ln w="50800"/>
                <a:solidFill>
                  <a:schemeClr val="bg1">
                    <a:shade val="50000"/>
                  </a:schemeClr>
                </a:solidFill>
              </a:rPr>
              <a:t>[2] Rejected in Nazareth</a:t>
            </a:r>
            <a:br>
              <a:rPr lang="en-SG" sz="1400" b="1" dirty="0">
                <a:ln w="50800"/>
                <a:solidFill>
                  <a:schemeClr val="bg1">
                    <a:shade val="50000"/>
                  </a:schemeClr>
                </a:solidFill>
              </a:rPr>
            </a:br>
            <a:r>
              <a:rPr lang="en-SG" sz="1400" b="1" dirty="0">
                <a:ln w="50800"/>
                <a:solidFill>
                  <a:schemeClr val="bg1">
                    <a:shade val="50000"/>
                  </a:schemeClr>
                </a:solidFill>
              </a:rPr>
              <a:t>[3] Sends 12 to preach</a:t>
            </a:r>
            <a:br>
              <a:rPr lang="en-SG" sz="1400" b="1" dirty="0">
                <a:ln w="50800"/>
                <a:solidFill>
                  <a:schemeClr val="bg1">
                    <a:shade val="50000"/>
                  </a:schemeClr>
                </a:solidFill>
              </a:rPr>
            </a:br>
            <a:r>
              <a:rPr lang="en-SG" sz="1400" b="1" dirty="0">
                <a:ln w="50800"/>
                <a:solidFill>
                  <a:schemeClr val="bg1">
                    <a:shade val="50000"/>
                  </a:schemeClr>
                </a:solidFill>
              </a:rPr>
              <a:t>[4] 12 return to Capernaum</a:t>
            </a:r>
            <a:br>
              <a:rPr lang="en-SG" sz="1400" b="1" dirty="0">
                <a:ln w="50800"/>
                <a:solidFill>
                  <a:schemeClr val="bg1">
                    <a:shade val="50000"/>
                  </a:schemeClr>
                </a:solidFill>
              </a:rPr>
            </a:br>
            <a:r>
              <a:rPr lang="en-SG" sz="1400" b="1" dirty="0">
                <a:ln w="50800"/>
                <a:solidFill>
                  <a:schemeClr val="bg1">
                    <a:shade val="50000"/>
                  </a:schemeClr>
                </a:solidFill>
              </a:rPr>
              <a:t>[5] Feeding of 5000</a:t>
            </a:r>
            <a:br>
              <a:rPr lang="en-SG" sz="1400" b="1" dirty="0">
                <a:ln w="50800"/>
                <a:solidFill>
                  <a:schemeClr val="bg1">
                    <a:shade val="50000"/>
                  </a:schemeClr>
                </a:solidFill>
              </a:rPr>
            </a:br>
            <a:r>
              <a:rPr lang="en-SG" sz="1400" b="1" dirty="0">
                <a:ln w="50800"/>
                <a:solidFill>
                  <a:schemeClr val="bg1">
                    <a:shade val="50000"/>
                  </a:schemeClr>
                </a:solidFill>
              </a:rPr>
              <a:t>[6] Jesus walks on water</a:t>
            </a:r>
            <a:br>
              <a:rPr lang="en-SG" sz="1400" b="1" dirty="0">
                <a:ln w="50800"/>
                <a:solidFill>
                  <a:schemeClr val="bg1">
                    <a:shade val="50000"/>
                  </a:schemeClr>
                </a:solidFill>
              </a:rPr>
            </a:br>
            <a:r>
              <a:rPr lang="en-SG" sz="1400" b="1" dirty="0">
                <a:ln w="50800"/>
                <a:solidFill>
                  <a:schemeClr val="bg1">
                    <a:shade val="50000"/>
                  </a:schemeClr>
                </a:solidFill>
              </a:rPr>
              <a:t>[7] Jesus teaches about Bread of Life</a:t>
            </a:r>
          </a:p>
          <a:p>
            <a:pPr>
              <a:defRPr/>
            </a:pPr>
            <a:r>
              <a:rPr lang="en-SG" sz="1400" b="1" dirty="0">
                <a:ln w="50800"/>
                <a:solidFill>
                  <a:schemeClr val="bg1">
                    <a:shade val="50000"/>
                  </a:schemeClr>
                </a:solidFill>
              </a:rPr>
              <a:t>[8] Heals gentile woman’s daughter</a:t>
            </a:r>
            <a:br>
              <a:rPr lang="en-SG" sz="1400" b="1" dirty="0">
                <a:ln w="50800"/>
                <a:solidFill>
                  <a:schemeClr val="bg1">
                    <a:shade val="50000"/>
                  </a:schemeClr>
                </a:solidFill>
              </a:rPr>
            </a:br>
            <a:r>
              <a:rPr lang="en-SG" sz="1400" b="1" dirty="0">
                <a:ln w="50800"/>
                <a:solidFill>
                  <a:schemeClr val="bg1">
                    <a:shade val="50000"/>
                  </a:schemeClr>
                </a:solidFill>
              </a:rPr>
              <a:t>[9] Travels through Galilee to Decapolis</a:t>
            </a:r>
            <a:br>
              <a:rPr lang="en-SG" sz="1400" b="1" dirty="0">
                <a:ln w="50800"/>
                <a:solidFill>
                  <a:schemeClr val="bg1">
                    <a:shade val="50000"/>
                  </a:schemeClr>
                </a:solidFill>
              </a:rPr>
            </a:br>
            <a:r>
              <a:rPr lang="en-SG" sz="1400" b="1" dirty="0">
                <a:ln w="50800"/>
                <a:solidFill>
                  <a:schemeClr val="bg1">
                    <a:shade val="50000"/>
                  </a:schemeClr>
                </a:solidFill>
              </a:rPr>
              <a:t>[10] Heals deaf and mute &amp; feeds 4000</a:t>
            </a:r>
            <a:br>
              <a:rPr lang="en-SG" sz="1400" b="1" dirty="0">
                <a:ln w="50800"/>
                <a:solidFill>
                  <a:schemeClr val="bg1">
                    <a:shade val="50000"/>
                  </a:schemeClr>
                </a:solidFill>
              </a:rPr>
            </a:br>
            <a:r>
              <a:rPr lang="en-SG" sz="1400" b="1" dirty="0">
                <a:ln w="50800"/>
                <a:solidFill>
                  <a:schemeClr val="bg1">
                    <a:shade val="50000"/>
                  </a:schemeClr>
                </a:solidFill>
              </a:rPr>
              <a:t>[11] Crosses Galilee – Pharisees ask for sign</a:t>
            </a:r>
            <a:br>
              <a:rPr lang="en-SG" sz="1400" b="1" dirty="0">
                <a:ln w="50800"/>
                <a:solidFill>
                  <a:schemeClr val="bg1">
                    <a:shade val="50000"/>
                  </a:schemeClr>
                </a:solidFill>
              </a:rPr>
            </a:br>
            <a:r>
              <a:rPr lang="en-SG" sz="1400" b="1" dirty="0">
                <a:ln w="50800"/>
                <a:solidFill>
                  <a:schemeClr val="bg1">
                    <a:shade val="50000"/>
                  </a:schemeClr>
                </a:solidFill>
              </a:rPr>
              <a:t>[12] In Bethsaida blind man is healed</a:t>
            </a:r>
            <a:br>
              <a:rPr lang="en-SG" sz="1400" b="1" dirty="0">
                <a:ln w="50800"/>
                <a:solidFill>
                  <a:schemeClr val="bg1">
                    <a:shade val="50000"/>
                  </a:schemeClr>
                </a:solidFill>
              </a:rPr>
            </a:br>
            <a:r>
              <a:rPr lang="en-SG" sz="1400" b="1" dirty="0">
                <a:ln w="50800"/>
                <a:solidFill>
                  <a:schemeClr val="bg1">
                    <a:shade val="50000"/>
                  </a:schemeClr>
                </a:solidFill>
              </a:rPr>
              <a:t>[13] To Caesarea Philippi – Peter’s confession</a:t>
            </a:r>
            <a:br>
              <a:rPr lang="en-SG" sz="1400" b="1" dirty="0">
                <a:ln w="50800"/>
                <a:solidFill>
                  <a:schemeClr val="bg1">
                    <a:shade val="50000"/>
                  </a:schemeClr>
                </a:solidFill>
              </a:rPr>
            </a:br>
            <a:r>
              <a:rPr lang="en-SG" sz="1400" b="1" dirty="0">
                <a:ln w="50800"/>
                <a:solidFill>
                  <a:schemeClr val="bg1">
                    <a:shade val="50000"/>
                  </a:schemeClr>
                </a:solidFill>
              </a:rPr>
              <a:t>[14] Jesus Transfigured Epileptic healed (sending </a:t>
            </a:r>
            <a:r>
              <a:rPr lang="en-SG" sz="1400" b="1">
                <a:ln w="50800"/>
                <a:solidFill>
                  <a:schemeClr val="bg1">
                    <a:shade val="50000"/>
                  </a:schemeClr>
                </a:solidFill>
              </a:rPr>
              <a:t>of 70/72</a:t>
            </a:r>
            <a:r>
              <a:rPr lang="en-SG" sz="1400" b="1" dirty="0">
                <a:ln w="50800"/>
                <a:solidFill>
                  <a:schemeClr val="bg1">
                    <a:shade val="50000"/>
                  </a:schemeClr>
                </a:solidFill>
              </a:rPr>
              <a:t>)</a:t>
            </a:r>
            <a:br>
              <a:rPr lang="en-SG" sz="1400" b="1" dirty="0">
                <a:ln w="50800"/>
                <a:solidFill>
                  <a:schemeClr val="bg1">
                    <a:shade val="50000"/>
                  </a:schemeClr>
                </a:solidFill>
              </a:rPr>
            </a:br>
            <a:r>
              <a:rPr lang="en-SG" sz="1400" b="1" dirty="0">
                <a:ln w="50800"/>
                <a:solidFill>
                  <a:schemeClr val="bg1">
                    <a:shade val="50000"/>
                  </a:schemeClr>
                </a:solidFill>
              </a:rPr>
              <a:t>[15] Jesus pays Temple tax with fish</a:t>
            </a:r>
          </a:p>
          <a:p>
            <a:pPr>
              <a:defRPr/>
            </a:pPr>
            <a:r>
              <a:rPr lang="en-SG" sz="1400" b="1" dirty="0">
                <a:ln w="50800"/>
                <a:solidFill>
                  <a:schemeClr val="bg1">
                    <a:shade val="50000"/>
                  </a:schemeClr>
                </a:solidFill>
              </a:rPr>
              <a:t>[16] Samaria – heals 10 lepers but rejected</a:t>
            </a:r>
            <a:br>
              <a:rPr lang="en-SG" sz="1400" b="1" dirty="0">
                <a:ln w="50800"/>
                <a:solidFill>
                  <a:schemeClr val="bg1">
                    <a:shade val="50000"/>
                  </a:schemeClr>
                </a:solidFill>
              </a:rPr>
            </a:br>
            <a:r>
              <a:rPr lang="en-SG" sz="1400" b="1" dirty="0">
                <a:ln w="50800"/>
                <a:solidFill>
                  <a:schemeClr val="bg1">
                    <a:shade val="50000"/>
                  </a:schemeClr>
                </a:solidFill>
              </a:rPr>
              <a:t>[17] Forgives woman caught in adultery &amp; heals blind man</a:t>
            </a:r>
            <a:br>
              <a:rPr lang="en-SG" sz="1400" b="1" dirty="0">
                <a:ln w="50800"/>
                <a:solidFill>
                  <a:schemeClr val="bg1">
                    <a:shade val="50000"/>
                  </a:schemeClr>
                </a:solidFill>
              </a:rPr>
            </a:br>
            <a:r>
              <a:rPr lang="en-SG" sz="1400" b="1" dirty="0">
                <a:ln w="50800"/>
                <a:solidFill>
                  <a:schemeClr val="bg1">
                    <a:shade val="50000"/>
                  </a:schemeClr>
                </a:solidFill>
              </a:rPr>
              <a:t>[18] Visits Mary and Martha in Bethany</a:t>
            </a:r>
          </a:p>
          <a:p>
            <a:pPr>
              <a:defRPr/>
            </a:pPr>
            <a:r>
              <a:rPr lang="en-SG" sz="1400" b="1" dirty="0">
                <a:ln w="50800"/>
                <a:solidFill>
                  <a:schemeClr val="bg1">
                    <a:shade val="50000"/>
                  </a:schemeClr>
                </a:solidFill>
              </a:rPr>
              <a:t>[19] Withdraws to </a:t>
            </a:r>
            <a:r>
              <a:rPr lang="en-SG" sz="1400" b="1" dirty="0" err="1">
                <a:ln w="50800"/>
                <a:solidFill>
                  <a:schemeClr val="bg1">
                    <a:shade val="50000"/>
                  </a:schemeClr>
                </a:solidFill>
              </a:rPr>
              <a:t>Bethbara</a:t>
            </a:r>
            <a:br>
              <a:rPr lang="en-SG" sz="1400" b="1" dirty="0">
                <a:ln w="50800"/>
                <a:solidFill>
                  <a:schemeClr val="bg1">
                    <a:shade val="50000"/>
                  </a:schemeClr>
                </a:solidFill>
              </a:rPr>
            </a:br>
            <a:r>
              <a:rPr lang="en-SG" sz="1400" b="1" dirty="0">
                <a:ln w="50800"/>
                <a:solidFill>
                  <a:schemeClr val="bg1">
                    <a:shade val="50000"/>
                  </a:schemeClr>
                </a:solidFill>
              </a:rPr>
              <a:t>[20] Raises Lazarus</a:t>
            </a:r>
            <a:br>
              <a:rPr lang="en-SG" sz="1400" b="1" dirty="0">
                <a:ln w="50800"/>
                <a:solidFill>
                  <a:schemeClr val="bg1">
                    <a:shade val="50000"/>
                  </a:schemeClr>
                </a:solidFill>
              </a:rPr>
            </a:br>
            <a:r>
              <a:rPr lang="en-SG" sz="1400" b="1" dirty="0">
                <a:ln w="50800"/>
                <a:solidFill>
                  <a:schemeClr val="bg1">
                    <a:shade val="50000"/>
                  </a:schemeClr>
                </a:solidFill>
              </a:rPr>
              <a:t>[21] Withdraws to Ephraim                                                                      [22] Withdraws to Perea (children, rich  young man)</a:t>
            </a:r>
          </a:p>
          <a:p>
            <a:pPr>
              <a:defRPr/>
            </a:pPr>
            <a:r>
              <a:rPr lang="en-SG" sz="1400" b="1" dirty="0">
                <a:ln w="50800"/>
                <a:solidFill>
                  <a:schemeClr val="bg1">
                    <a:shade val="50000"/>
                  </a:schemeClr>
                </a:solidFill>
              </a:rPr>
              <a:t>[23] Heals 2 blind men &amp; converts </a:t>
            </a:r>
            <a:r>
              <a:rPr lang="en-SG" sz="1400" b="1" dirty="0" err="1">
                <a:ln w="50800"/>
                <a:solidFill>
                  <a:schemeClr val="bg1">
                    <a:shade val="50000"/>
                  </a:schemeClr>
                </a:solidFill>
              </a:rPr>
              <a:t>Zacchaeus</a:t>
            </a:r>
            <a:br>
              <a:rPr lang="en-SG" sz="1400" b="1" dirty="0">
                <a:ln w="50800"/>
                <a:solidFill>
                  <a:schemeClr val="bg1">
                    <a:shade val="50000"/>
                  </a:schemeClr>
                </a:solidFill>
              </a:rPr>
            </a:br>
            <a:r>
              <a:rPr lang="en-SG" sz="1400" b="1" dirty="0">
                <a:ln w="50800"/>
                <a:solidFill>
                  <a:schemeClr val="bg1">
                    <a:shade val="50000"/>
                  </a:schemeClr>
                </a:solidFill>
              </a:rPr>
              <a:t>[24] Mary anoints Jesus, Triumphal entry</a:t>
            </a:r>
            <a:br>
              <a:rPr lang="en-SG" sz="1400" b="1" dirty="0">
                <a:ln w="50800"/>
                <a:solidFill>
                  <a:schemeClr val="bg1">
                    <a:shade val="50000"/>
                  </a:schemeClr>
                </a:solidFill>
              </a:rPr>
            </a:br>
            <a:r>
              <a:rPr lang="en-SG" sz="1400" b="1" dirty="0">
                <a:ln w="50800"/>
                <a:solidFill>
                  <a:schemeClr val="bg1">
                    <a:shade val="50000"/>
                  </a:schemeClr>
                </a:solidFill>
              </a:rPr>
              <a:t>[25] Passion week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992392"/>
            <a:ext cx="1344149" cy="10081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365104"/>
            <a:ext cx="1604962" cy="1666874"/>
          </a:xfrm>
          <a:prstGeom prst="rect">
            <a:avLst/>
          </a:prstGeom>
        </p:spPr>
      </p:pic>
      <p:pic>
        <p:nvPicPr>
          <p:cNvPr id="7" name="Picture 6" descr="A tree with leaves falling&#10;&#10;AI-generated content may be incorrect.">
            <a:extLst>
              <a:ext uri="{FF2B5EF4-FFF2-40B4-BE49-F238E27FC236}">
                <a16:creationId xmlns:a16="http://schemas.microsoft.com/office/drawing/2014/main" id="{F470B351-5FCF-244E-CC33-CC3844EB6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396" y="262841"/>
            <a:ext cx="2103192" cy="223347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4A4FF7F4-3351-94EF-7D02-2D8AE1299578}"/>
              </a:ext>
            </a:extLst>
          </p:cNvPr>
          <p:cNvSpPr/>
          <p:nvPr/>
        </p:nvSpPr>
        <p:spPr>
          <a:xfrm>
            <a:off x="6228184" y="-171400"/>
            <a:ext cx="3060454" cy="584775"/>
          </a:xfrm>
          <a:prstGeom prst="rect">
            <a:avLst/>
          </a:prstGeom>
          <a:noFill/>
        </p:spPr>
        <p:txBody>
          <a:bodyPr wrap="non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rPr>
              <a:t>Traditional view</a:t>
            </a:r>
          </a:p>
        </p:txBody>
      </p:sp>
    </p:spTree>
    <p:extLst>
      <p:ext uri="{BB962C8B-B14F-4D97-AF65-F5344CB8AC3E}">
        <p14:creationId xmlns:p14="http://schemas.microsoft.com/office/powerpoint/2010/main" val="3845518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1548680" y="116632"/>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Passion Week</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5" name="Picture 4" descr="passoverholyweek.gif"/>
          <p:cNvPicPr>
            <a:picLocks noChangeAspect="1"/>
          </p:cNvPicPr>
          <p:nvPr/>
        </p:nvPicPr>
        <p:blipFill>
          <a:blip r:embed="rId2" cstate="print"/>
          <a:stretch>
            <a:fillRect/>
          </a:stretch>
        </p:blipFill>
        <p:spPr>
          <a:xfrm>
            <a:off x="329889" y="1116726"/>
            <a:ext cx="8669109" cy="5526984"/>
          </a:xfrm>
          <a:prstGeom prst="roundRect">
            <a:avLst>
              <a:gd name="adj" fmla="val 8594"/>
            </a:avLst>
          </a:prstGeom>
          <a:solidFill>
            <a:srgbClr val="FFFFFF">
              <a:shade val="85000"/>
            </a:srgbClr>
          </a:solidFill>
          <a:ln>
            <a:noFill/>
          </a:ln>
          <a:effectLst/>
          <a:scene3d>
            <a:camera prst="orthographicFront"/>
            <a:lightRig rig="threePt" dir="t"/>
          </a:scene3d>
          <a:sp3d>
            <a:bevelT/>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666774"/>
            <a:ext cx="927884" cy="123482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3295" y="319970"/>
            <a:ext cx="1238250" cy="15525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5104" y="917685"/>
            <a:ext cx="1143000" cy="9048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889" y="575982"/>
            <a:ext cx="1935645" cy="1290430"/>
          </a:xfrm>
          <a:prstGeom prst="rect">
            <a:avLst/>
          </a:prstGeom>
        </p:spPr>
      </p:pic>
      <p:sp>
        <p:nvSpPr>
          <p:cNvPr id="7" name="Rectangle 6">
            <a:extLst>
              <a:ext uri="{FF2B5EF4-FFF2-40B4-BE49-F238E27FC236}">
                <a16:creationId xmlns:a16="http://schemas.microsoft.com/office/drawing/2014/main" id="{3ACEC2B2-4FE0-BB1B-CC1B-E72E31FEDFDD}"/>
              </a:ext>
            </a:extLst>
          </p:cNvPr>
          <p:cNvSpPr/>
          <p:nvPr/>
        </p:nvSpPr>
        <p:spPr>
          <a:xfrm>
            <a:off x="6039270" y="-169550"/>
            <a:ext cx="2749472" cy="584775"/>
          </a:xfrm>
          <a:prstGeom prst="rect">
            <a:avLst/>
          </a:prstGeom>
          <a:noFill/>
        </p:spPr>
        <p:txBody>
          <a:bodyPr wrap="none" lIns="91440" tIns="45720" rIns="91440" bIns="45720">
            <a:spAutoFit/>
          </a:bodyPr>
          <a:lstStyle/>
          <a:p>
            <a:pPr algn="ctr"/>
            <a:r>
              <a:rPr lang="en-US" sz="3200" b="1" cap="none" spc="0" dirty="0">
                <a:ln w="0"/>
                <a:solidFill>
                  <a:srgbClr val="FF0000"/>
                </a:solidFill>
                <a:effectLst>
                  <a:outerShdw blurRad="38100" dist="19050" dir="2700000" algn="tl" rotWithShape="0">
                    <a:schemeClr val="dk1">
                      <a:alpha val="40000"/>
                    </a:schemeClr>
                  </a:outerShdw>
                </a:effectLst>
              </a:rPr>
              <a:t>Alternate view</a:t>
            </a:r>
          </a:p>
        </p:txBody>
      </p:sp>
      <p:sp>
        <p:nvSpPr>
          <p:cNvPr id="8" name="Rectangle 7">
            <a:extLst>
              <a:ext uri="{FF2B5EF4-FFF2-40B4-BE49-F238E27FC236}">
                <a16:creationId xmlns:a16="http://schemas.microsoft.com/office/drawing/2014/main" id="{FDE1E8B7-8637-BB81-4311-4981BFB613EB}"/>
              </a:ext>
            </a:extLst>
          </p:cNvPr>
          <p:cNvSpPr/>
          <p:nvPr/>
        </p:nvSpPr>
        <p:spPr>
          <a:xfrm>
            <a:off x="5894690" y="225564"/>
            <a:ext cx="3137819" cy="646331"/>
          </a:xfrm>
          <a:prstGeom prst="rect">
            <a:avLst/>
          </a:prstGeom>
          <a:noFill/>
        </p:spPr>
        <p:txBody>
          <a:bodyPr wrap="square" lIns="91440" tIns="45720" rIns="91440" bIns="45720">
            <a:spAutoFit/>
          </a:bodyPr>
          <a:lstStyle/>
          <a:p>
            <a:pPr algn="ctr"/>
            <a:r>
              <a:rPr lang="en-US" sz="1800" b="0" cap="none" spc="0" dirty="0">
                <a:ln w="0"/>
                <a:solidFill>
                  <a:schemeClr val="tx1"/>
                </a:solidFill>
                <a:effectLst>
                  <a:outerShdw blurRad="38100" dist="19050" dir="2700000" algn="tl" rotWithShape="0">
                    <a:schemeClr val="dk1">
                      <a:alpha val="40000"/>
                    </a:schemeClr>
                  </a:outerShdw>
                </a:effectLst>
              </a:rPr>
              <a:t>Factors in Passover High Sabbath (John 19:30-31)</a:t>
            </a:r>
          </a:p>
        </p:txBody>
      </p:sp>
      <p:sp>
        <p:nvSpPr>
          <p:cNvPr id="9" name="Rectangle 8">
            <a:extLst>
              <a:ext uri="{FF2B5EF4-FFF2-40B4-BE49-F238E27FC236}">
                <a16:creationId xmlns:a16="http://schemas.microsoft.com/office/drawing/2014/main" id="{F71132D3-ECD8-DCE3-06A7-5B8C1C5C0140}"/>
              </a:ext>
            </a:extLst>
          </p:cNvPr>
          <p:cNvSpPr/>
          <p:nvPr/>
        </p:nvSpPr>
        <p:spPr>
          <a:xfrm>
            <a:off x="6757609" y="5995638"/>
            <a:ext cx="2056502" cy="64807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Accounts for “three days, three nights”</a:t>
            </a:r>
            <a:endParaRPr lang="en-SG" sz="18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sus -LastWeek.gif"/>
          <p:cNvPicPr>
            <a:picLocks noChangeAspect="1"/>
          </p:cNvPicPr>
          <p:nvPr/>
        </p:nvPicPr>
        <p:blipFill>
          <a:blip r:embed="rId2" cstate="print"/>
          <a:stretch>
            <a:fillRect/>
          </a:stretch>
        </p:blipFill>
        <p:spPr>
          <a:xfrm>
            <a:off x="755576" y="980728"/>
            <a:ext cx="7740833" cy="50642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p:cNvSpPr/>
          <p:nvPr/>
        </p:nvSpPr>
        <p:spPr>
          <a:xfrm>
            <a:off x="-180528" y="149731"/>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Good Friday (traditionally)</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Master.gif"/>
          <p:cNvPicPr>
            <a:picLocks noChangeAspect="1"/>
          </p:cNvPicPr>
          <p:nvPr/>
        </p:nvPicPr>
        <p:blipFill>
          <a:blip r:embed="rId2" cstate="print"/>
          <a:stretch>
            <a:fillRect/>
          </a:stretch>
        </p:blipFill>
        <p:spPr>
          <a:xfrm>
            <a:off x="0" y="-10016"/>
            <a:ext cx="9144000" cy="6877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4" name="TextBox 3">
            <a:extLst>
              <a:ext uri="{FF2B5EF4-FFF2-40B4-BE49-F238E27FC236}">
                <a16:creationId xmlns:a16="http://schemas.microsoft.com/office/drawing/2014/main" id="{714BE2D0-B8A8-EE33-8E0A-88E5D8E65B8C}"/>
              </a:ext>
            </a:extLst>
          </p:cNvPr>
          <p:cNvSpPr txBox="1"/>
          <p:nvPr/>
        </p:nvSpPr>
        <p:spPr>
          <a:xfrm>
            <a:off x="323528" y="6524640"/>
            <a:ext cx="4662152" cy="369332"/>
          </a:xfrm>
          <a:prstGeom prst="rect">
            <a:avLst/>
          </a:prstGeom>
          <a:noFill/>
        </p:spPr>
        <p:txBody>
          <a:bodyPr wrap="square">
            <a:spAutoFit/>
          </a:bodyPr>
          <a:lstStyle/>
          <a:p>
            <a:r>
              <a:rPr lang="en-SG" sz="1800" b="1" dirty="0"/>
              <a:t>By Steve Thomason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685800" y="1371600"/>
            <a:ext cx="8153400" cy="2246769"/>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i="1" dirty="0">
                <a:solidFill>
                  <a:schemeClr val="bg1"/>
                </a:solidFill>
                <a:latin typeface="Arial" charset="0"/>
                <a:cs typeface="Arial" charset="0"/>
              </a:rPr>
              <a:t>Jesus' identity</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1. "I ___" (Exodus 3:14; John 8-10, 14) – </a:t>
            </a:r>
            <a:r>
              <a:rPr lang="en-US" sz="2800" dirty="0" err="1">
                <a:solidFill>
                  <a:schemeClr val="bg1"/>
                </a:solidFill>
                <a:latin typeface="Arial" charset="0"/>
                <a:cs typeface="Arial" charset="0"/>
              </a:rPr>
              <a:t>Jn</a:t>
            </a:r>
            <a:r>
              <a:rPr lang="en-US" sz="2800" dirty="0">
                <a:solidFill>
                  <a:schemeClr val="bg1"/>
                </a:solidFill>
                <a:latin typeface="Arial" charset="0"/>
                <a:cs typeface="Arial" charset="0"/>
              </a:rPr>
              <a:t> 8:12,48-59; 8:12; 10:7,9; 14:6</a:t>
            </a:r>
            <a:endParaRPr lang="en-US" sz="2800" dirty="0">
              <a:solidFill>
                <a:schemeClr val="bg1"/>
              </a:solidFill>
              <a:cs typeface="Times New Roman" pitchFamily="18" charset="0"/>
            </a:endParaRPr>
          </a:p>
          <a:p>
            <a:pPr>
              <a:spcBef>
                <a:spcPct val="50000"/>
              </a:spcBef>
              <a:defRPr/>
            </a:pPr>
            <a:endParaRPr lang="en-US" sz="2800" dirty="0">
              <a:solidFill>
                <a:schemeClr val="bg1"/>
              </a:solidFill>
            </a:endParaRPr>
          </a:p>
        </p:txBody>
      </p:sp>
      <p:sp>
        <p:nvSpPr>
          <p:cNvPr id="10244" name="Text Box 4"/>
          <p:cNvSpPr txBox="1">
            <a:spLocks noChangeArrowheads="1"/>
          </p:cNvSpPr>
          <p:nvPr/>
        </p:nvSpPr>
        <p:spPr bwMode="auto">
          <a:xfrm>
            <a:off x="1447800" y="1981200"/>
            <a:ext cx="8382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AM</a:t>
            </a:r>
          </a:p>
        </p:txBody>
      </p:sp>
      <p:sp>
        <p:nvSpPr>
          <p:cNvPr id="10" name="Rectangle 9"/>
          <p:cNvSpPr/>
          <p:nvPr/>
        </p:nvSpPr>
        <p:spPr>
          <a:xfrm>
            <a:off x="0" y="285728"/>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v. The Teaching of Jesus</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156" y="2969366"/>
            <a:ext cx="7438631" cy="1794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81" y="4581128"/>
            <a:ext cx="7438632" cy="2043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024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easts.gif"/>
          <p:cNvPicPr>
            <a:picLocks noChangeAspect="1"/>
          </p:cNvPicPr>
          <p:nvPr/>
        </p:nvPicPr>
        <p:blipFill>
          <a:blip r:embed="rId3" cstate="print"/>
          <a:stretch>
            <a:fillRect/>
          </a:stretch>
        </p:blipFill>
        <p:spPr>
          <a:xfrm>
            <a:off x="285736" y="-1395536"/>
            <a:ext cx="8572528" cy="85689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reflection blurRad="6350" stA="52000" endA="300" endPos="35000" dir="5400000" sy="-100000" algn="bl" rotWithShape="0"/>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4DFF166-4333-C44A-09F5-89CEDD98E105}"/>
            </a:ext>
          </a:extLst>
        </p:cNvPr>
        <p:cNvGrpSpPr/>
        <p:nvPr/>
      </p:nvGrpSpPr>
      <p:grpSpPr>
        <a:xfrm>
          <a:off x="0" y="0"/>
          <a:ext cx="0" cy="0"/>
          <a:chOff x="0" y="0"/>
          <a:chExt cx="0" cy="0"/>
        </a:xfrm>
      </p:grpSpPr>
      <p:pic>
        <p:nvPicPr>
          <p:cNvPr id="5" name="Picture 4" descr="A blue rectangular with text on it&#10;&#10;AI-generated content may be incorrect.">
            <a:extLst>
              <a:ext uri="{FF2B5EF4-FFF2-40B4-BE49-F238E27FC236}">
                <a16:creationId xmlns:a16="http://schemas.microsoft.com/office/drawing/2014/main" id="{AFA06B50-52D9-A69A-4B80-EFCE1F193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71400"/>
            <a:ext cx="6075851" cy="7344816"/>
          </a:xfrm>
          <a:prstGeom prst="rect">
            <a:avLst/>
          </a:prstGeom>
          <a:effectLst>
            <a:softEdge rad="165100"/>
          </a:effectLst>
        </p:spPr>
      </p:pic>
      <p:pic>
        <p:nvPicPr>
          <p:cNvPr id="7" name="Picture 6" descr="A close-up of a card&#10;&#10;AI-generated content may be incorrect.">
            <a:extLst>
              <a:ext uri="{FF2B5EF4-FFF2-40B4-BE49-F238E27FC236}">
                <a16:creationId xmlns:a16="http://schemas.microsoft.com/office/drawing/2014/main" id="{BFA1F333-A258-8CD0-50FC-7CE234142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261353"/>
            <a:ext cx="3712839" cy="7434769"/>
          </a:xfrm>
          <a:prstGeom prst="rect">
            <a:avLst/>
          </a:prstGeom>
          <a:effectLst>
            <a:softEdge rad="266700"/>
          </a:effectLst>
        </p:spPr>
      </p:pic>
      <p:pic>
        <p:nvPicPr>
          <p:cNvPr id="3" name="Picture 2" descr="A diagram of the seven steps of a life cycle&#10;&#10;AI-generated content may be incorrect.">
            <a:extLst>
              <a:ext uri="{FF2B5EF4-FFF2-40B4-BE49-F238E27FC236}">
                <a16:creationId xmlns:a16="http://schemas.microsoft.com/office/drawing/2014/main" id="{16EDA9B6-1479-1EE7-9A29-47A1B6B3C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351707" cy="7029400"/>
          </a:xfrm>
          <a:prstGeom prst="rect">
            <a:avLst/>
          </a:prstGeom>
        </p:spPr>
      </p:pic>
    </p:spTree>
    <p:extLst>
      <p:ext uri="{BB962C8B-B14F-4D97-AF65-F5344CB8AC3E}">
        <p14:creationId xmlns:p14="http://schemas.microsoft.com/office/powerpoint/2010/main" val="411595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685800" y="1371600"/>
            <a:ext cx="8153400" cy="4832092"/>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r>
              <a:rPr lang="en-US" sz="2800" b="1" i="1" dirty="0">
                <a:solidFill>
                  <a:schemeClr val="bg1"/>
                </a:solidFill>
                <a:latin typeface="Arial" charset="0"/>
                <a:cs typeface="Arial" charset="0"/>
              </a:rPr>
              <a:t>Jesus' identity</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2. _____________ with God (Jn. 10:30; Jn. 17:5,8)</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3. Claims ____________ prerogatives ( to forgive sins (Luke 5:20) and granter of eternal life (Jn. 17:2; 14:6)</a:t>
            </a:r>
            <a:endParaRPr lang="en-US" sz="2800" dirty="0">
              <a:solidFill>
                <a:schemeClr val="bg1"/>
              </a:solidFill>
              <a:cs typeface="Times New Roman" pitchFamily="18" charset="0"/>
            </a:endParaRPr>
          </a:p>
          <a:p>
            <a:pPr>
              <a:spcBef>
                <a:spcPct val="50000"/>
              </a:spcBef>
              <a:defRPr/>
            </a:pPr>
            <a:r>
              <a:rPr lang="en-US" sz="2800" dirty="0">
                <a:solidFill>
                  <a:schemeClr val="bg1"/>
                </a:solidFill>
                <a:latin typeface="Arial" charset="0"/>
                <a:cs typeface="Arial" charset="0"/>
              </a:rPr>
              <a:t>4. Unique ____________ Son</a:t>
            </a:r>
            <a:r>
              <a:rPr lang="en-US" sz="2800" b="1" dirty="0">
                <a:solidFill>
                  <a:schemeClr val="bg1"/>
                </a:solidFill>
                <a:latin typeface="Arial" charset="0"/>
                <a:cs typeface="Arial" charset="0"/>
              </a:rPr>
              <a:t> </a:t>
            </a:r>
            <a:r>
              <a:rPr lang="en-US" sz="2800" dirty="0">
                <a:solidFill>
                  <a:schemeClr val="bg1"/>
                </a:solidFill>
                <a:latin typeface="Arial" charset="0"/>
                <a:cs typeface="Arial" charset="0"/>
              </a:rPr>
              <a:t>(Luke 20:41-44; </a:t>
            </a:r>
            <a:r>
              <a:rPr lang="en-US" sz="2800" dirty="0" err="1">
                <a:solidFill>
                  <a:schemeClr val="bg1"/>
                </a:solidFill>
                <a:latin typeface="Arial" charset="0"/>
                <a:cs typeface="Arial" charset="0"/>
              </a:rPr>
              <a:t>cf</a:t>
            </a:r>
            <a:r>
              <a:rPr lang="en-US" sz="2800" dirty="0">
                <a:solidFill>
                  <a:schemeClr val="bg1"/>
                </a:solidFill>
                <a:latin typeface="Arial" charset="0"/>
                <a:cs typeface="Arial" charset="0"/>
              </a:rPr>
              <a:t> Ps. 110:1)</a:t>
            </a:r>
            <a:endParaRPr lang="en-US" sz="2800" dirty="0">
              <a:solidFill>
                <a:schemeClr val="bg1"/>
              </a:solidFill>
              <a:cs typeface="Times New Roman" pitchFamily="18" charset="0"/>
            </a:endParaRPr>
          </a:p>
          <a:p>
            <a:pPr>
              <a:spcBef>
                <a:spcPct val="50000"/>
              </a:spcBef>
              <a:defRPr/>
            </a:pPr>
            <a:endParaRPr lang="en-US" sz="2800" dirty="0">
              <a:solidFill>
                <a:schemeClr val="bg1"/>
              </a:solidFill>
            </a:endParaRPr>
          </a:p>
        </p:txBody>
      </p:sp>
      <p:sp>
        <p:nvSpPr>
          <p:cNvPr id="10245" name="Text Box 5"/>
          <p:cNvSpPr txBox="1">
            <a:spLocks noChangeArrowheads="1"/>
          </p:cNvSpPr>
          <p:nvPr/>
        </p:nvSpPr>
        <p:spPr bwMode="auto">
          <a:xfrm>
            <a:off x="1331640" y="1988840"/>
            <a:ext cx="24384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EQUALITY</a:t>
            </a:r>
          </a:p>
        </p:txBody>
      </p:sp>
      <p:sp>
        <p:nvSpPr>
          <p:cNvPr id="10246" name="Text Box 6"/>
          <p:cNvSpPr txBox="1">
            <a:spLocks noChangeArrowheads="1"/>
          </p:cNvSpPr>
          <p:nvPr/>
        </p:nvSpPr>
        <p:spPr bwMode="auto">
          <a:xfrm>
            <a:off x="2671226" y="3068960"/>
            <a:ext cx="20574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DIVINE</a:t>
            </a:r>
          </a:p>
        </p:txBody>
      </p:sp>
      <p:sp>
        <p:nvSpPr>
          <p:cNvPr id="10247" name="Text Box 7"/>
          <p:cNvSpPr txBox="1">
            <a:spLocks noChangeArrowheads="1"/>
          </p:cNvSpPr>
          <p:nvPr/>
        </p:nvSpPr>
        <p:spPr bwMode="auto">
          <a:xfrm>
            <a:off x="2476500" y="4581128"/>
            <a:ext cx="22860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5050"/>
                </a:solidFill>
                <a:effectLst>
                  <a:outerShdw blurRad="38100" dist="38100" dir="2700000" algn="tl">
                    <a:srgbClr val="000000">
                      <a:alpha val="43137"/>
                    </a:srgbClr>
                  </a:outerShdw>
                </a:effectLst>
                <a:latin typeface="Arial" charset="0"/>
              </a:rPr>
              <a:t>DAVIDIC</a:t>
            </a:r>
          </a:p>
        </p:txBody>
      </p:sp>
      <p:sp>
        <p:nvSpPr>
          <p:cNvPr id="10" name="Rectangle 9"/>
          <p:cNvSpPr/>
          <p:nvPr/>
        </p:nvSpPr>
        <p:spPr>
          <a:xfrm>
            <a:off x="0" y="285728"/>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v. The Teaching of Jesus</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226" y="5229200"/>
            <a:ext cx="5933222" cy="1512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331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024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4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utoUpdateAnimBg="0"/>
      <p:bldP spid="10246" grpId="0" autoUpdateAnimBg="0"/>
      <p:bldP spid="1024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500034" y="785794"/>
            <a:ext cx="8358246" cy="5755422"/>
          </a:xfrm>
          <a:prstGeom prst="rect">
            <a:avLst/>
          </a:prstGeom>
          <a:ln>
            <a:headEnd/>
            <a:tailEnd/>
          </a:ln>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spAutoFit/>
            <a:sp3d extrusionH="57150">
              <a:bevelT w="38100" h="38100"/>
            </a:sp3d>
          </a:bodyPr>
          <a:lstStyle/>
          <a:p>
            <a:pPr>
              <a:spcBef>
                <a:spcPct val="50000"/>
              </a:spcBef>
              <a:defRPr/>
            </a:pPr>
            <a:r>
              <a:rPr lang="en-US" sz="3200" dirty="0">
                <a:solidFill>
                  <a:schemeClr val="bg1"/>
                </a:solidFill>
                <a:latin typeface="Arial" charset="0"/>
              </a:rPr>
              <a:t>Jesus’ Sermons (on the Mount)</a:t>
            </a:r>
          </a:p>
          <a:p>
            <a:pPr>
              <a:spcBef>
                <a:spcPct val="50000"/>
              </a:spcBef>
              <a:defRPr/>
            </a:pPr>
            <a:r>
              <a:rPr lang="en-US" sz="3200" dirty="0">
                <a:solidFill>
                  <a:schemeClr val="bg1"/>
                </a:solidFill>
                <a:latin typeface="Arial" charset="0"/>
              </a:rPr>
              <a:t>- Kingdom  __________</a:t>
            </a:r>
          </a:p>
          <a:p>
            <a:pPr>
              <a:spcBef>
                <a:spcPct val="50000"/>
              </a:spcBef>
              <a:defRPr/>
            </a:pPr>
            <a:r>
              <a:rPr lang="en-US" sz="3200" dirty="0">
                <a:solidFill>
                  <a:schemeClr val="bg1"/>
                </a:solidFill>
                <a:latin typeface="Arial" charset="0"/>
              </a:rPr>
              <a:t>Jesus’ Parables</a:t>
            </a:r>
          </a:p>
          <a:p>
            <a:pPr>
              <a:spcBef>
                <a:spcPct val="50000"/>
              </a:spcBef>
              <a:defRPr/>
            </a:pPr>
            <a:r>
              <a:rPr lang="en-US" sz="3200" dirty="0">
                <a:solidFill>
                  <a:schemeClr val="bg1"/>
                </a:solidFill>
                <a:latin typeface="Arial" charset="0"/>
              </a:rPr>
              <a:t>- Kingdom ___________</a:t>
            </a:r>
          </a:p>
          <a:p>
            <a:pPr>
              <a:spcBef>
                <a:spcPct val="50000"/>
              </a:spcBef>
              <a:defRPr/>
            </a:pPr>
            <a:r>
              <a:rPr lang="en-US" sz="3200" dirty="0">
                <a:solidFill>
                  <a:schemeClr val="bg1"/>
                </a:solidFill>
                <a:latin typeface="Arial" charset="0"/>
              </a:rPr>
              <a:t>Olivet Discourse</a:t>
            </a:r>
          </a:p>
          <a:p>
            <a:pPr>
              <a:spcBef>
                <a:spcPct val="50000"/>
              </a:spcBef>
              <a:defRPr/>
            </a:pPr>
            <a:r>
              <a:rPr lang="en-US" sz="3200" dirty="0">
                <a:solidFill>
                  <a:schemeClr val="bg1"/>
                </a:solidFill>
                <a:latin typeface="Arial" charset="0"/>
              </a:rPr>
              <a:t>- Kingdom ___________</a:t>
            </a:r>
          </a:p>
          <a:p>
            <a:pPr>
              <a:spcBef>
                <a:spcPct val="50000"/>
              </a:spcBef>
              <a:defRPr/>
            </a:pPr>
            <a:r>
              <a:rPr lang="en-US" sz="3200" dirty="0">
                <a:solidFill>
                  <a:schemeClr val="bg1"/>
                </a:solidFill>
                <a:latin typeface="Arial" charset="0"/>
              </a:rPr>
              <a:t>Upper Room Discourse</a:t>
            </a:r>
          </a:p>
          <a:p>
            <a:pPr>
              <a:spcBef>
                <a:spcPct val="50000"/>
              </a:spcBef>
              <a:defRPr/>
            </a:pPr>
            <a:r>
              <a:rPr lang="en-US" sz="3200" dirty="0">
                <a:solidFill>
                  <a:schemeClr val="bg1"/>
                </a:solidFill>
                <a:latin typeface="Arial" charset="0"/>
              </a:rPr>
              <a:t>- Kingdom ___________</a:t>
            </a:r>
          </a:p>
        </p:txBody>
      </p:sp>
      <p:pic>
        <p:nvPicPr>
          <p:cNvPr id="10249" name="Picture 9" descr="C:\WINDOWS\Profiles\Tim\My Documents\Hermeneutics\parables.jpg"/>
          <p:cNvPicPr>
            <a:picLocks noChangeAspect="1" noChangeArrowheads="1"/>
          </p:cNvPicPr>
          <p:nvPr/>
        </p:nvPicPr>
        <p:blipFill>
          <a:blip r:embed="rId3" cstate="print"/>
          <a:srcRect/>
          <a:stretch>
            <a:fillRect/>
          </a:stretch>
        </p:blipFill>
        <p:spPr bwMode="auto">
          <a:xfrm>
            <a:off x="5500694" y="294770"/>
            <a:ext cx="3358694" cy="5920312"/>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Rectangle 10"/>
          <p:cNvSpPr/>
          <p:nvPr/>
        </p:nvSpPr>
        <p:spPr>
          <a:xfrm>
            <a:off x="0" y="0"/>
            <a:ext cx="8929718"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Arial" charset="0"/>
              </a:rPr>
              <a:t>v. The Teaching of Jesus</a:t>
            </a:r>
            <a:endParaRPr lang="en-SG"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endParaRPr>
          </a:p>
        </p:txBody>
      </p:sp>
      <p:sp>
        <p:nvSpPr>
          <p:cNvPr id="12" name="TextBox 11"/>
          <p:cNvSpPr txBox="1"/>
          <p:nvPr/>
        </p:nvSpPr>
        <p:spPr>
          <a:xfrm>
            <a:off x="2786063" y="1428750"/>
            <a:ext cx="2214562" cy="646113"/>
          </a:xfrm>
          <a:prstGeom prst="rect">
            <a:avLst/>
          </a:prstGeom>
          <a:noFill/>
        </p:spPr>
        <p:txBody>
          <a:bodyPr>
            <a:spAutoFit/>
          </a:bodyPr>
          <a:lstStyle/>
          <a:p>
            <a:pPr>
              <a:defRPr/>
            </a:pP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LIVING</a:t>
            </a:r>
            <a:endParaRPr lang="en-SG"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2643188" y="2928938"/>
            <a:ext cx="2214562" cy="646112"/>
          </a:xfrm>
          <a:prstGeom prst="rect">
            <a:avLst/>
          </a:prstGeom>
          <a:noFill/>
        </p:spPr>
        <p:txBody>
          <a:bodyPr>
            <a:spAutoFit/>
          </a:bodyPr>
          <a:lstStyle/>
          <a:p>
            <a:pPr>
              <a:defRPr/>
            </a:pP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TRUTHS</a:t>
            </a:r>
            <a:endParaRPr lang="en-SG"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2643188" y="4357688"/>
            <a:ext cx="2214562" cy="646112"/>
          </a:xfrm>
          <a:prstGeom prst="rect">
            <a:avLst/>
          </a:prstGeom>
          <a:noFill/>
        </p:spPr>
        <p:txBody>
          <a:bodyPr>
            <a:spAutoFit/>
          </a:bodyPr>
          <a:lstStyle/>
          <a:p>
            <a:pPr>
              <a:defRPr/>
            </a:pP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COMING</a:t>
            </a:r>
            <a:endParaRPr lang="en-SG"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TextBox 14"/>
          <p:cNvSpPr txBox="1"/>
          <p:nvPr/>
        </p:nvSpPr>
        <p:spPr>
          <a:xfrm>
            <a:off x="2643188" y="5786438"/>
            <a:ext cx="2214562" cy="646112"/>
          </a:xfrm>
          <a:prstGeom prst="rect">
            <a:avLst/>
          </a:prstGeom>
          <a:noFill/>
        </p:spPr>
        <p:txBody>
          <a:bodyPr>
            <a:spAutoFit/>
          </a:bodyPr>
          <a:lstStyle/>
          <a:p>
            <a:pPr>
              <a:defRPr/>
            </a:pPr>
            <a:r>
              <a:rPr lang="en-US" sz="3600" b="1" dirty="0">
                <a:solidFill>
                  <a:srgbClr val="FF0000"/>
                </a:solidFill>
                <a:effectLst>
                  <a:outerShdw blurRad="38100" dist="38100" dir="2700000" algn="tl">
                    <a:srgbClr val="000000">
                      <a:alpha val="43137"/>
                    </a:srgbClr>
                  </a:outerShdw>
                </a:effectLst>
                <a:latin typeface="Arial" pitchFamily="34" charset="0"/>
                <a:cs typeface="Arial" pitchFamily="34" charset="0"/>
              </a:rPr>
              <a:t>POWER</a:t>
            </a:r>
            <a:endParaRPr lang="en-SG"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A list of questions on a poster&#10;&#10;AI-generated content may be incorrect.">
            <a:extLst>
              <a:ext uri="{FF2B5EF4-FFF2-40B4-BE49-F238E27FC236}">
                <a16:creationId xmlns:a16="http://schemas.microsoft.com/office/drawing/2014/main" id="{9A03B716-AE3E-F600-15A1-FA8E92B10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322020"/>
            <a:ext cx="3853662" cy="6004989"/>
          </a:xfrm>
          <a:prstGeom prst="rect">
            <a:avLst/>
          </a:prstGeom>
        </p:spPr>
      </p:pic>
      <p:pic>
        <p:nvPicPr>
          <p:cNvPr id="5" name="Picture 4" descr="A table with numbers and a list of time&#10;&#10;AI-generated content may be incorrect.">
            <a:extLst>
              <a:ext uri="{FF2B5EF4-FFF2-40B4-BE49-F238E27FC236}">
                <a16:creationId xmlns:a16="http://schemas.microsoft.com/office/drawing/2014/main" id="{B55EF7EF-344F-B165-5517-9FAF278BC8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237882"/>
            <a:ext cx="3853662" cy="5620118"/>
          </a:xfrm>
          <a:prstGeom prst="rect">
            <a:avLst/>
          </a:prstGeom>
        </p:spPr>
      </p:pic>
      <p:pic>
        <p:nvPicPr>
          <p:cNvPr id="6" name="Picture 5" descr="Revelation and Matthew 24.jpg">
            <a:extLst>
              <a:ext uri="{FF2B5EF4-FFF2-40B4-BE49-F238E27FC236}">
                <a16:creationId xmlns:a16="http://schemas.microsoft.com/office/drawing/2014/main" id="{65840102-5F81-D248-6F06-9F99197DA52E}"/>
              </a:ext>
            </a:extLst>
          </p:cNvPr>
          <p:cNvPicPr>
            <a:picLocks noChangeAspect="1"/>
          </p:cNvPicPr>
          <p:nvPr/>
        </p:nvPicPr>
        <p:blipFill>
          <a:blip r:embed="rId6" cstate="print">
            <a:duotone>
              <a:prstClr val="black"/>
              <a:schemeClr val="tx2">
                <a:tint val="45000"/>
                <a:satMod val="400000"/>
              </a:schemeClr>
            </a:duotone>
          </a:blip>
          <a:stretch>
            <a:fillRect/>
          </a:stretch>
        </p:blipFill>
        <p:spPr>
          <a:xfrm>
            <a:off x="5108353" y="1241284"/>
            <a:ext cx="3821365" cy="5616716"/>
          </a:xfrm>
          <a:prstGeom prst="rect">
            <a:avLst/>
          </a:prstGeom>
          <a:scene3d>
            <a:camera prst="orthographicFront"/>
            <a:lightRig rig="threePt" dir="t"/>
          </a:scene3d>
          <a:sp3d>
            <a:bevelT/>
          </a:sp3d>
        </p:spPr>
      </p:pic>
      <p:pic>
        <p:nvPicPr>
          <p:cNvPr id="8" name="Picture 7" descr="A table of words and numbers&#10;&#10;AI-generated content may be incorrect.">
            <a:extLst>
              <a:ext uri="{FF2B5EF4-FFF2-40B4-BE49-F238E27FC236}">
                <a16:creationId xmlns:a16="http://schemas.microsoft.com/office/drawing/2014/main" id="{05119B8F-9161-DA99-03E8-C1277E239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8428" y="1277797"/>
            <a:ext cx="3853662" cy="5580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800" decel="100000"/>
                                        <p:tgtEl>
                                          <p:spTgt spid="13"/>
                                        </p:tgtEl>
                                      </p:cBhvr>
                                    </p:animEffect>
                                    <p:anim calcmode="lin" valueType="num">
                                      <p:cBhvr>
                                        <p:cTn id="22" dur="800" decel="100000" fill="hold"/>
                                        <p:tgtEl>
                                          <p:spTgt spid="13"/>
                                        </p:tgtEl>
                                        <p:attrNameLst>
                                          <p:attrName>style.rotation</p:attrName>
                                        </p:attrNameLst>
                                      </p:cBhvr>
                                      <p:tavLst>
                                        <p:tav tm="0">
                                          <p:val>
                                            <p:fltVal val="-90"/>
                                          </p:val>
                                        </p:tav>
                                        <p:tav tm="100000">
                                          <p:val>
                                            <p:fltVal val="0"/>
                                          </p:val>
                                        </p:tav>
                                      </p:tavLst>
                                    </p:anim>
                                    <p:anim calcmode="lin" valueType="num">
                                      <p:cBhvr>
                                        <p:cTn id="23" dur="800" decel="100000" fill="hold"/>
                                        <p:tgtEl>
                                          <p:spTgt spid="13"/>
                                        </p:tgtEl>
                                        <p:attrNameLst>
                                          <p:attrName>ppt_x</p:attrName>
                                        </p:attrNameLst>
                                      </p:cBhvr>
                                      <p:tavLst>
                                        <p:tav tm="0">
                                          <p:val>
                                            <p:strVal val="#ppt_x+0.4"/>
                                          </p:val>
                                        </p:tav>
                                        <p:tav tm="100000">
                                          <p:val>
                                            <p:strVal val="#ppt_x-0.05"/>
                                          </p:val>
                                        </p:tav>
                                      </p:tavLst>
                                    </p:anim>
                                    <p:anim calcmode="lin" valueType="num">
                                      <p:cBhvr>
                                        <p:cTn id="24" dur="800" decel="100000" fill="hold"/>
                                        <p:tgtEl>
                                          <p:spTgt spid="13"/>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800" decel="100000"/>
                                        <p:tgtEl>
                                          <p:spTgt spid="14"/>
                                        </p:tgtEl>
                                      </p:cBhvr>
                                    </p:animEffect>
                                    <p:anim calcmode="lin" valueType="num">
                                      <p:cBhvr>
                                        <p:cTn id="36" dur="800" decel="100000" fill="hold"/>
                                        <p:tgtEl>
                                          <p:spTgt spid="14"/>
                                        </p:tgtEl>
                                        <p:attrNameLst>
                                          <p:attrName>style.rotation</p:attrName>
                                        </p:attrNameLst>
                                      </p:cBhvr>
                                      <p:tavLst>
                                        <p:tav tm="0">
                                          <p:val>
                                            <p:fltVal val="-90"/>
                                          </p:val>
                                        </p:tav>
                                        <p:tav tm="100000">
                                          <p:val>
                                            <p:fltVal val="0"/>
                                          </p:val>
                                        </p:tav>
                                      </p:tavLst>
                                    </p:anim>
                                    <p:anim calcmode="lin" valueType="num">
                                      <p:cBhvr>
                                        <p:cTn id="37" dur="800" decel="100000" fill="hold"/>
                                        <p:tgtEl>
                                          <p:spTgt spid="14"/>
                                        </p:tgtEl>
                                        <p:attrNameLst>
                                          <p:attrName>ppt_x</p:attrName>
                                        </p:attrNameLst>
                                      </p:cBhvr>
                                      <p:tavLst>
                                        <p:tav tm="0">
                                          <p:val>
                                            <p:strVal val="#ppt_x+0.4"/>
                                          </p:val>
                                        </p:tav>
                                        <p:tav tm="100000">
                                          <p:val>
                                            <p:strVal val="#ppt_x-0.05"/>
                                          </p:val>
                                        </p:tav>
                                      </p:tavLst>
                                    </p:anim>
                                    <p:anim calcmode="lin" valueType="num">
                                      <p:cBhvr>
                                        <p:cTn id="38" dur="800" decel="100000" fill="hold"/>
                                        <p:tgtEl>
                                          <p:spTgt spid="14"/>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800" decel="100000"/>
                                        <p:tgtEl>
                                          <p:spTgt spid="15"/>
                                        </p:tgtEl>
                                      </p:cBhvr>
                                    </p:animEffect>
                                    <p:anim calcmode="lin" valueType="num">
                                      <p:cBhvr>
                                        <p:cTn id="50" dur="800" decel="100000" fill="hold"/>
                                        <p:tgtEl>
                                          <p:spTgt spid="15"/>
                                        </p:tgtEl>
                                        <p:attrNameLst>
                                          <p:attrName>style.rotation</p:attrName>
                                        </p:attrNameLst>
                                      </p:cBhvr>
                                      <p:tavLst>
                                        <p:tav tm="0">
                                          <p:val>
                                            <p:fltVal val="-90"/>
                                          </p:val>
                                        </p:tav>
                                        <p:tav tm="100000">
                                          <p:val>
                                            <p:fltVal val="0"/>
                                          </p:val>
                                        </p:tav>
                                      </p:tavLst>
                                    </p:anim>
                                    <p:anim calcmode="lin" valueType="num">
                                      <p:cBhvr>
                                        <p:cTn id="51" dur="800" decel="100000" fill="hold"/>
                                        <p:tgtEl>
                                          <p:spTgt spid="15"/>
                                        </p:tgtEl>
                                        <p:attrNameLst>
                                          <p:attrName>ppt_x</p:attrName>
                                        </p:attrNameLst>
                                      </p:cBhvr>
                                      <p:tavLst>
                                        <p:tav tm="0">
                                          <p:val>
                                            <p:strVal val="#ppt_x+0.4"/>
                                          </p:val>
                                        </p:tav>
                                        <p:tav tm="100000">
                                          <p:val>
                                            <p:strVal val="#ppt_x-0.05"/>
                                          </p:val>
                                        </p:tav>
                                      </p:tavLst>
                                    </p:anim>
                                    <p:anim calcmode="lin" valueType="num">
                                      <p:cBhvr>
                                        <p:cTn id="52" dur="800" decel="100000" fill="hold"/>
                                        <p:tgtEl>
                                          <p:spTgt spid="15"/>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EB07F75-39CB-BBF0-9878-B55AF318A12E}"/>
            </a:ext>
          </a:extLst>
        </p:cNvPr>
        <p:cNvGrpSpPr/>
        <p:nvPr/>
      </p:nvGrpSpPr>
      <p:grpSpPr>
        <a:xfrm>
          <a:off x="0" y="0"/>
          <a:ext cx="0" cy="0"/>
          <a:chOff x="0" y="0"/>
          <a:chExt cx="0" cy="0"/>
        </a:xfrm>
      </p:grpSpPr>
      <p:pic>
        <p:nvPicPr>
          <p:cNvPr id="3" name="Picture 2" descr="A person in a robe with his arms raised&#10;&#10;AI-generated content may be incorrect.">
            <a:extLst>
              <a:ext uri="{FF2B5EF4-FFF2-40B4-BE49-F238E27FC236}">
                <a16:creationId xmlns:a16="http://schemas.microsoft.com/office/drawing/2014/main" id="{8720716B-CBB7-4D95-4EE4-A427AE5F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0672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628C6-2B1E-2C63-1858-37FAB5A33D81}"/>
            </a:ext>
          </a:extLst>
        </p:cNvPr>
        <p:cNvGrpSpPr/>
        <p:nvPr/>
      </p:nvGrpSpPr>
      <p:grpSpPr>
        <a:xfrm>
          <a:off x="0" y="0"/>
          <a:ext cx="0" cy="0"/>
          <a:chOff x="0" y="0"/>
          <a:chExt cx="0" cy="0"/>
        </a:xfrm>
      </p:grpSpPr>
      <p:pic>
        <p:nvPicPr>
          <p:cNvPr id="4" name="Picture 3" descr="A close-up of a questionnaire&#10;&#10;AI-generated content may be incorrect.">
            <a:extLst>
              <a:ext uri="{FF2B5EF4-FFF2-40B4-BE49-F238E27FC236}">
                <a16:creationId xmlns:a16="http://schemas.microsoft.com/office/drawing/2014/main" id="{B6016E8A-6019-369E-F9CD-C20620E20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Rounded Corners 4">
            <a:extLst>
              <a:ext uri="{FF2B5EF4-FFF2-40B4-BE49-F238E27FC236}">
                <a16:creationId xmlns:a16="http://schemas.microsoft.com/office/drawing/2014/main" id="{8782998C-3345-66D0-5285-C57FF52300D4}"/>
              </a:ext>
            </a:extLst>
          </p:cNvPr>
          <p:cNvSpPr/>
          <p:nvPr/>
        </p:nvSpPr>
        <p:spPr>
          <a:xfrm>
            <a:off x="0" y="1196752"/>
            <a:ext cx="2267744"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Rounded Corners 5">
            <a:extLst>
              <a:ext uri="{FF2B5EF4-FFF2-40B4-BE49-F238E27FC236}">
                <a16:creationId xmlns:a16="http://schemas.microsoft.com/office/drawing/2014/main" id="{4232920F-071E-C993-143B-5A3780E1DD4D}"/>
              </a:ext>
            </a:extLst>
          </p:cNvPr>
          <p:cNvSpPr/>
          <p:nvPr/>
        </p:nvSpPr>
        <p:spPr>
          <a:xfrm>
            <a:off x="0" y="2537520"/>
            <a:ext cx="2267744"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Rounded Corners 6">
            <a:extLst>
              <a:ext uri="{FF2B5EF4-FFF2-40B4-BE49-F238E27FC236}">
                <a16:creationId xmlns:a16="http://schemas.microsoft.com/office/drawing/2014/main" id="{2D518E05-D557-3048-37F8-C62621EFE076}"/>
              </a:ext>
            </a:extLst>
          </p:cNvPr>
          <p:cNvSpPr/>
          <p:nvPr/>
        </p:nvSpPr>
        <p:spPr>
          <a:xfrm>
            <a:off x="0" y="3429000"/>
            <a:ext cx="971600"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Rounded Corners 7">
            <a:extLst>
              <a:ext uri="{FF2B5EF4-FFF2-40B4-BE49-F238E27FC236}">
                <a16:creationId xmlns:a16="http://schemas.microsoft.com/office/drawing/2014/main" id="{7AB12B35-AA4E-589D-D758-DB513B632204}"/>
              </a:ext>
            </a:extLst>
          </p:cNvPr>
          <p:cNvSpPr/>
          <p:nvPr/>
        </p:nvSpPr>
        <p:spPr>
          <a:xfrm>
            <a:off x="0" y="4625752"/>
            <a:ext cx="1331640"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Rectangle: Rounded Corners 8">
            <a:extLst>
              <a:ext uri="{FF2B5EF4-FFF2-40B4-BE49-F238E27FC236}">
                <a16:creationId xmlns:a16="http://schemas.microsoft.com/office/drawing/2014/main" id="{B75D2A8D-C9CC-C10E-EBE9-AAB1C65006AA}"/>
              </a:ext>
            </a:extLst>
          </p:cNvPr>
          <p:cNvSpPr/>
          <p:nvPr/>
        </p:nvSpPr>
        <p:spPr>
          <a:xfrm>
            <a:off x="-54260" y="5949280"/>
            <a:ext cx="2771800" cy="14401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ectangle: Rounded Corners 9">
            <a:extLst>
              <a:ext uri="{FF2B5EF4-FFF2-40B4-BE49-F238E27FC236}">
                <a16:creationId xmlns:a16="http://schemas.microsoft.com/office/drawing/2014/main" id="{C69160CE-2851-6653-401A-65390878AA4E}"/>
              </a:ext>
            </a:extLst>
          </p:cNvPr>
          <p:cNvSpPr/>
          <p:nvPr/>
        </p:nvSpPr>
        <p:spPr>
          <a:xfrm>
            <a:off x="4536480" y="1345094"/>
            <a:ext cx="3707928" cy="28370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Rounded Corners 10">
            <a:extLst>
              <a:ext uri="{FF2B5EF4-FFF2-40B4-BE49-F238E27FC236}">
                <a16:creationId xmlns:a16="http://schemas.microsoft.com/office/drawing/2014/main" id="{B36A72C8-C913-6E61-600F-AE9DB7D81575}"/>
              </a:ext>
            </a:extLst>
          </p:cNvPr>
          <p:cNvSpPr/>
          <p:nvPr/>
        </p:nvSpPr>
        <p:spPr>
          <a:xfrm>
            <a:off x="4536480" y="3274796"/>
            <a:ext cx="3851944" cy="15420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Rounded Corners 11">
            <a:extLst>
              <a:ext uri="{FF2B5EF4-FFF2-40B4-BE49-F238E27FC236}">
                <a16:creationId xmlns:a16="http://schemas.microsoft.com/office/drawing/2014/main" id="{6EA5F200-1047-D932-4C3A-EC6BA58F95D1}"/>
              </a:ext>
            </a:extLst>
          </p:cNvPr>
          <p:cNvSpPr/>
          <p:nvPr/>
        </p:nvSpPr>
        <p:spPr>
          <a:xfrm>
            <a:off x="4603147" y="4338813"/>
            <a:ext cx="2267744" cy="15420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4" name="Straight Connector 13">
            <a:extLst>
              <a:ext uri="{FF2B5EF4-FFF2-40B4-BE49-F238E27FC236}">
                <a16:creationId xmlns:a16="http://schemas.microsoft.com/office/drawing/2014/main" id="{DDDD4485-770D-0572-2259-24F55DD2920D}"/>
              </a:ext>
            </a:extLst>
          </p:cNvPr>
          <p:cNvCxnSpPr/>
          <p:nvPr/>
        </p:nvCxnSpPr>
        <p:spPr>
          <a:xfrm>
            <a:off x="5436096" y="5949280"/>
            <a:ext cx="1224136" cy="720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8BB51C-9013-E0DA-5DA5-6B2DC772465F}"/>
              </a:ext>
            </a:extLst>
          </p:cNvPr>
          <p:cNvCxnSpPr>
            <a:cxnSpLocks/>
          </p:cNvCxnSpPr>
          <p:nvPr/>
        </p:nvCxnSpPr>
        <p:spPr>
          <a:xfrm flipV="1">
            <a:off x="5465700" y="5949280"/>
            <a:ext cx="996752" cy="213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99466D-E40E-B85B-BF17-4F4CB77380F4}"/>
              </a:ext>
            </a:extLst>
          </p:cNvPr>
          <p:cNvCxnSpPr>
            <a:cxnSpLocks/>
          </p:cNvCxnSpPr>
          <p:nvPr/>
        </p:nvCxnSpPr>
        <p:spPr>
          <a:xfrm flipV="1">
            <a:off x="6048164" y="6162554"/>
            <a:ext cx="612068" cy="3434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E84356-88CB-F987-ECAC-79B3C934A732}"/>
              </a:ext>
            </a:extLst>
          </p:cNvPr>
          <p:cNvCxnSpPr>
            <a:cxnSpLocks/>
          </p:cNvCxnSpPr>
          <p:nvPr/>
        </p:nvCxnSpPr>
        <p:spPr>
          <a:xfrm flipV="1">
            <a:off x="5964076" y="6481049"/>
            <a:ext cx="696156" cy="2618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63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C:\Program Files\Microsoft Office\cross_on_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easts"/>
          <p:cNvPicPr>
            <a:picLocks noChangeAspect="1" noChangeArrowheads="1"/>
          </p:cNvPicPr>
          <p:nvPr/>
        </p:nvPicPr>
        <p:blipFill>
          <a:blip r:embed="rId3" cstate="print"/>
          <a:srcRect/>
          <a:stretch>
            <a:fillRect/>
          </a:stretch>
        </p:blipFill>
        <p:spPr bwMode="auto">
          <a:xfrm>
            <a:off x="0" y="-6378"/>
            <a:ext cx="8785225" cy="5511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descr="C:\Program Files\Microsoft Office\cross_on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785786" y="1285860"/>
            <a:ext cx="5643565" cy="5570756"/>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spcBef>
                <a:spcPct val="50000"/>
              </a:spcBef>
              <a:defRPr/>
            </a:pPr>
            <a:endParaRPr lang="en-US" b="1" dirty="0">
              <a:solidFill>
                <a:srgbClr val="000099"/>
              </a:solidFill>
              <a:latin typeface="Arial" charset="0"/>
              <a:cs typeface="Times New Roman" pitchFamily="18" charset="0"/>
            </a:endParaRPr>
          </a:p>
          <a:p>
            <a:pPr>
              <a:spcBef>
                <a:spcPct val="50000"/>
              </a:spcBef>
              <a:defRPr/>
            </a:pPr>
            <a:r>
              <a:rPr lang="en-US" sz="2000" b="1" dirty="0">
                <a:solidFill>
                  <a:schemeClr val="bg1"/>
                </a:solidFill>
                <a:latin typeface="Arial" charset="0"/>
                <a:cs typeface="Times New Roman" pitchFamily="18" charset="0"/>
              </a:rPr>
              <a:t>The ________________ is concealed in the __</a:t>
            </a:r>
            <a:r>
              <a:rPr lang="en-US" sz="2000" b="1" dirty="0">
                <a:solidFill>
                  <a:schemeClr val="bg1"/>
                </a:solidFill>
                <a:effectLst>
                  <a:outerShdw blurRad="38100" dist="38100" dir="2700000" algn="tl">
                    <a:srgbClr val="000000">
                      <a:alpha val="43137"/>
                    </a:srgbClr>
                  </a:outerShdw>
                </a:effectLst>
                <a:latin typeface="Arial" charset="0"/>
                <a:cs typeface="Times New Roman" pitchFamily="18" charset="0"/>
              </a:rPr>
              <a:t>_____________</a:t>
            </a:r>
            <a:r>
              <a:rPr lang="en-US" sz="2000" b="1" dirty="0">
                <a:solidFill>
                  <a:schemeClr val="bg1"/>
                </a:solidFill>
                <a:latin typeface="Arial" charset="0"/>
                <a:cs typeface="Times New Roman" pitchFamily="18" charset="0"/>
              </a:rPr>
              <a:t>____.</a:t>
            </a:r>
            <a:endParaRPr lang="en-US" sz="2000" b="1" dirty="0">
              <a:solidFill>
                <a:schemeClr val="bg1"/>
              </a:solidFill>
              <a:cs typeface="Times New Roman" pitchFamily="18" charset="0"/>
            </a:endParaRPr>
          </a:p>
          <a:p>
            <a:pPr>
              <a:spcBef>
                <a:spcPct val="50000"/>
              </a:spcBef>
              <a:defRPr/>
            </a:pPr>
            <a:r>
              <a:rPr lang="en-US" sz="2000" b="1" dirty="0">
                <a:solidFill>
                  <a:schemeClr val="bg1"/>
                </a:solidFill>
                <a:latin typeface="Arial" charset="0"/>
                <a:cs typeface="Times New Roman" pitchFamily="18" charset="0"/>
              </a:rPr>
              <a:t> </a:t>
            </a:r>
            <a:endParaRPr lang="en-US" sz="2000" b="1" dirty="0">
              <a:solidFill>
                <a:schemeClr val="bg1"/>
              </a:solidFill>
              <a:cs typeface="Times New Roman" pitchFamily="18" charset="0"/>
            </a:endParaRPr>
          </a:p>
          <a:p>
            <a:pPr>
              <a:spcBef>
                <a:spcPct val="50000"/>
              </a:spcBef>
              <a:defRPr/>
            </a:pPr>
            <a:r>
              <a:rPr lang="en-US" sz="2000" b="1" dirty="0">
                <a:solidFill>
                  <a:schemeClr val="bg1"/>
                </a:solidFill>
                <a:latin typeface="Arial" charset="0"/>
                <a:cs typeface="Times New Roman" pitchFamily="18" charset="0"/>
              </a:rPr>
              <a:t>The _______________ is revealed in the _________________.</a:t>
            </a:r>
            <a:endParaRPr lang="en-US" sz="2000" b="1" dirty="0">
              <a:solidFill>
                <a:schemeClr val="bg1"/>
              </a:solidFill>
              <a:cs typeface="Times New Roman" pitchFamily="18" charset="0"/>
            </a:endParaRPr>
          </a:p>
          <a:p>
            <a:pPr>
              <a:spcBef>
                <a:spcPct val="50000"/>
              </a:spcBef>
              <a:defRPr/>
            </a:pPr>
            <a:r>
              <a:rPr lang="en-US" sz="2000" b="1" dirty="0">
                <a:solidFill>
                  <a:schemeClr val="bg1"/>
                </a:solidFill>
                <a:latin typeface="Arial" charset="0"/>
                <a:cs typeface="Times New Roman" pitchFamily="18" charset="0"/>
              </a:rPr>
              <a:t>The term ‘New’ is used NOT in the sense of _______________ </a:t>
            </a:r>
          </a:p>
          <a:p>
            <a:pPr>
              <a:spcBef>
                <a:spcPct val="50000"/>
              </a:spcBef>
              <a:defRPr/>
            </a:pPr>
            <a:r>
              <a:rPr lang="en-US" sz="2000" b="1" dirty="0">
                <a:solidFill>
                  <a:schemeClr val="bg1"/>
                </a:solidFill>
                <a:latin typeface="Arial" charset="0"/>
                <a:cs typeface="Times New Roman" pitchFamily="18" charset="0"/>
              </a:rPr>
              <a:t>the OLD but in </a:t>
            </a:r>
            <a:r>
              <a:rPr lang="en-US" sz="2000" b="1" dirty="0">
                <a:solidFill>
                  <a:schemeClr val="bg1"/>
                </a:solidFill>
                <a:cs typeface="Times New Roman" pitchFamily="18" charset="0"/>
              </a:rPr>
              <a:t> </a:t>
            </a:r>
            <a:r>
              <a:rPr lang="en-US" sz="2000" b="1" dirty="0">
                <a:solidFill>
                  <a:schemeClr val="bg1"/>
                </a:solidFill>
                <a:latin typeface="Arial" charset="0"/>
                <a:cs typeface="Times New Roman" pitchFamily="18" charset="0"/>
              </a:rPr>
              <a:t>the sense of being ______________ and </a:t>
            </a:r>
          </a:p>
          <a:p>
            <a:pPr>
              <a:spcBef>
                <a:spcPct val="50000"/>
              </a:spcBef>
              <a:defRPr/>
            </a:pPr>
            <a:r>
              <a:rPr lang="en-US" sz="2000" b="1" dirty="0">
                <a:solidFill>
                  <a:schemeClr val="bg1"/>
                </a:solidFill>
                <a:latin typeface="Arial" charset="0"/>
                <a:cs typeface="Times New Roman" pitchFamily="18" charset="0"/>
              </a:rPr>
              <a:t>__________________ the OLD.</a:t>
            </a:r>
            <a:endParaRPr lang="en-US" sz="2000" b="1" dirty="0">
              <a:solidFill>
                <a:schemeClr val="bg1"/>
              </a:solidFill>
              <a:cs typeface="Times New Roman" pitchFamily="18" charset="0"/>
            </a:endParaRPr>
          </a:p>
          <a:p>
            <a:pPr>
              <a:spcBef>
                <a:spcPct val="50000"/>
              </a:spcBef>
              <a:defRPr/>
            </a:pPr>
            <a:r>
              <a:rPr lang="en-US" dirty="0">
                <a:latin typeface="Arial" charset="0"/>
                <a:cs typeface="Times New Roman" pitchFamily="18" charset="0"/>
              </a:rPr>
              <a:t> </a:t>
            </a:r>
            <a:endParaRPr lang="en-US" dirty="0">
              <a:cs typeface="Times New Roman" pitchFamily="18" charset="0"/>
            </a:endParaRPr>
          </a:p>
          <a:p>
            <a:pPr>
              <a:spcBef>
                <a:spcPct val="50000"/>
              </a:spcBef>
              <a:defRPr/>
            </a:pPr>
            <a:endParaRPr lang="en-US" dirty="0"/>
          </a:p>
        </p:txBody>
      </p:sp>
      <p:sp>
        <p:nvSpPr>
          <p:cNvPr id="3079" name="Text Box 7"/>
          <p:cNvSpPr txBox="1">
            <a:spLocks noChangeArrowheads="1"/>
          </p:cNvSpPr>
          <p:nvPr/>
        </p:nvSpPr>
        <p:spPr bwMode="auto">
          <a:xfrm>
            <a:off x="1357313" y="1785938"/>
            <a:ext cx="28956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New Testament</a:t>
            </a:r>
          </a:p>
        </p:txBody>
      </p:sp>
      <p:sp>
        <p:nvSpPr>
          <p:cNvPr id="3080" name="Text Box 8"/>
          <p:cNvSpPr txBox="1">
            <a:spLocks noChangeArrowheads="1"/>
          </p:cNvSpPr>
          <p:nvPr/>
        </p:nvSpPr>
        <p:spPr bwMode="auto">
          <a:xfrm>
            <a:off x="1357313" y="2071688"/>
            <a:ext cx="2071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b="1">
                <a:solidFill>
                  <a:srgbClr val="FFFF00"/>
                </a:solidFill>
                <a:latin typeface="Arial" charset="0"/>
              </a:rPr>
              <a:t>Old Testament</a:t>
            </a:r>
          </a:p>
        </p:txBody>
      </p:sp>
      <p:sp>
        <p:nvSpPr>
          <p:cNvPr id="3081" name="Text Box 9"/>
          <p:cNvSpPr txBox="1">
            <a:spLocks noChangeArrowheads="1"/>
          </p:cNvSpPr>
          <p:nvPr/>
        </p:nvSpPr>
        <p:spPr bwMode="auto">
          <a:xfrm>
            <a:off x="1357313" y="3000375"/>
            <a:ext cx="28956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Old Testament</a:t>
            </a:r>
          </a:p>
        </p:txBody>
      </p:sp>
      <p:sp>
        <p:nvSpPr>
          <p:cNvPr id="3082" name="Text Box 10"/>
          <p:cNvSpPr txBox="1">
            <a:spLocks noChangeArrowheads="1"/>
          </p:cNvSpPr>
          <p:nvPr/>
        </p:nvSpPr>
        <p:spPr bwMode="auto">
          <a:xfrm>
            <a:off x="1357313" y="3286125"/>
            <a:ext cx="28956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New Testament</a:t>
            </a:r>
          </a:p>
        </p:txBody>
      </p:sp>
      <p:sp>
        <p:nvSpPr>
          <p:cNvPr id="3083" name="Text Box 11"/>
          <p:cNvSpPr txBox="1">
            <a:spLocks noChangeArrowheads="1"/>
          </p:cNvSpPr>
          <p:nvPr/>
        </p:nvSpPr>
        <p:spPr bwMode="auto">
          <a:xfrm>
            <a:off x="1357313" y="4071938"/>
            <a:ext cx="23622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REPLACING</a:t>
            </a:r>
          </a:p>
        </p:txBody>
      </p:sp>
      <p:sp>
        <p:nvSpPr>
          <p:cNvPr id="3084" name="Text Box 12"/>
          <p:cNvSpPr txBox="1">
            <a:spLocks noChangeArrowheads="1"/>
          </p:cNvSpPr>
          <p:nvPr/>
        </p:nvSpPr>
        <p:spPr bwMode="auto">
          <a:xfrm>
            <a:off x="1428750" y="4786313"/>
            <a:ext cx="23622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FRESH</a:t>
            </a:r>
          </a:p>
        </p:txBody>
      </p:sp>
      <p:sp>
        <p:nvSpPr>
          <p:cNvPr id="3085" name="Text Box 13"/>
          <p:cNvSpPr txBox="1">
            <a:spLocks noChangeArrowheads="1"/>
          </p:cNvSpPr>
          <p:nvPr/>
        </p:nvSpPr>
        <p:spPr bwMode="auto">
          <a:xfrm>
            <a:off x="1357313" y="5286375"/>
            <a:ext cx="2743200" cy="400050"/>
          </a:xfrm>
          <a:prstGeom prst="rect">
            <a:avLst/>
          </a:prstGeom>
          <a:noFill/>
          <a:ln w="9525">
            <a:noFill/>
            <a:miter lim="800000"/>
            <a:headEnd/>
            <a:tailEnd/>
          </a:ln>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Arial" charset="0"/>
              </a:rPr>
              <a:t>FULFILLING</a:t>
            </a:r>
          </a:p>
        </p:txBody>
      </p:sp>
      <p:sp>
        <p:nvSpPr>
          <p:cNvPr id="14" name="Rectangle 13"/>
          <p:cNvSpPr/>
          <p:nvPr/>
        </p:nvSpPr>
        <p:spPr>
          <a:xfrm>
            <a:off x="290422" y="357166"/>
            <a:ext cx="8853578" cy="769441"/>
          </a:xfrm>
          <a:prstGeom prst="rect">
            <a:avLst/>
          </a:prstGeom>
          <a:noFill/>
        </p:spPr>
        <p:txBody>
          <a:bodyPr wrap="none">
            <a:spAutoFit/>
            <a:scene3d>
              <a:camera prst="orthographicFront"/>
              <a:lightRig rig="threePt" dir="t"/>
            </a:scene3d>
            <a:sp3d extrusionH="57150">
              <a:bevelT w="38100" h="38100"/>
            </a:sp3d>
          </a:bodyPr>
          <a:lstStyle/>
          <a:p>
            <a:pPr algn="ctr">
              <a:defRPr/>
            </a:pPr>
            <a:r>
              <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latin typeface="Arial" charset="0"/>
                <a:cs typeface="Times New Roman" pitchFamily="18" charset="0"/>
              </a:rPr>
              <a:t>How the Testaments are Related</a:t>
            </a:r>
            <a:endParaRPr lang="en-S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60000" endA="900" endPos="58000" dir="5400000" sy="-100000" algn="bl" rotWithShape="0"/>
              </a:effectLst>
            </a:endParaRPr>
          </a:p>
        </p:txBody>
      </p:sp>
      <p:pic>
        <p:nvPicPr>
          <p:cNvPr id="12" name="Picture 11" descr="passover.jpg"/>
          <p:cNvPicPr>
            <a:picLocks noChangeAspect="1"/>
          </p:cNvPicPr>
          <p:nvPr/>
        </p:nvPicPr>
        <p:blipFill>
          <a:blip r:embed="rId4" cstate="print"/>
          <a:stretch>
            <a:fillRect/>
          </a:stretch>
        </p:blipFill>
        <p:spPr>
          <a:xfrm>
            <a:off x="5929322" y="1643050"/>
            <a:ext cx="2502331" cy="4429156"/>
          </a:xfrm>
          <a:prstGeom prst="rect">
            <a:avLst/>
          </a:prstGeom>
          <a:effectLst>
            <a:reflection blurRad="6350" stA="52000" endA="300" endPos="35000" dir="5400000" sy="-100000" algn="bl" rotWithShape="0"/>
          </a:effectLst>
          <a:scene3d>
            <a:camera prst="perspectiveContrastingLeftFacing"/>
            <a:lightRig rig="threePt" dir="t"/>
          </a:scene3d>
          <a:sp3d>
            <a:bevelT/>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0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8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8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8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08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08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typ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08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utoUpdateAnimBg="0"/>
      <p:bldP spid="3080" grpId="0" autoUpdateAnimBg="0"/>
      <p:bldP spid="3081" grpId="0" autoUpdateAnimBg="0"/>
      <p:bldP spid="3082" grpId="0" autoUpdateAnimBg="0"/>
      <p:bldP spid="3083" grpId="0" autoUpdateAnimBg="0"/>
      <p:bldP spid="3084" grpId="0" autoUpdateAnimBg="0"/>
      <p:bldP spid="3085"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2446</TotalTime>
  <Words>2818</Words>
  <Application>Microsoft Office PowerPoint</Application>
  <PresentationFormat>On-screen Show (4:3)</PresentationFormat>
  <Paragraphs>257</Paragraphs>
  <Slides>74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inherit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Gibson Productions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Testament Survey</dc:title>
  <dc:creator>Timothy James Gibson</dc:creator>
  <cp:lastModifiedBy>Timothy Gibson</cp:lastModifiedBy>
  <cp:revision>359</cp:revision>
  <dcterms:created xsi:type="dcterms:W3CDTF">2002-03-23T02:14:47Z</dcterms:created>
  <dcterms:modified xsi:type="dcterms:W3CDTF">2025-10-05T15:07:13Z</dcterms:modified>
</cp:coreProperties>
</file>